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58" r:id="rId4"/>
  </p:sldMasterIdLst>
  <p:notesMasterIdLst>
    <p:notesMasterId r:id="rId28"/>
  </p:notesMasterIdLst>
  <p:sldIdLst>
    <p:sldId id="2147483015" r:id="rId5"/>
    <p:sldId id="280" r:id="rId6"/>
    <p:sldId id="307" r:id="rId7"/>
    <p:sldId id="2147483035" r:id="rId8"/>
    <p:sldId id="308" r:id="rId9"/>
    <p:sldId id="2147483018" r:id="rId10"/>
    <p:sldId id="293" r:id="rId11"/>
    <p:sldId id="2147483025" r:id="rId12"/>
    <p:sldId id="2147483028" r:id="rId13"/>
    <p:sldId id="2147483034" r:id="rId14"/>
    <p:sldId id="2147483016" r:id="rId15"/>
    <p:sldId id="2147483017" r:id="rId16"/>
    <p:sldId id="2147483031" r:id="rId17"/>
    <p:sldId id="2147483030" r:id="rId18"/>
    <p:sldId id="2147483020" r:id="rId19"/>
    <p:sldId id="2147483019" r:id="rId20"/>
    <p:sldId id="2147483021" r:id="rId21"/>
    <p:sldId id="2147483022" r:id="rId22"/>
    <p:sldId id="2147483032" r:id="rId23"/>
    <p:sldId id="2147483033" r:id="rId24"/>
    <p:sldId id="2147483023" r:id="rId25"/>
    <p:sldId id="2147483024" r:id="rId26"/>
    <p:sldId id="2147483029" r:id="rId27"/>
  </p:sldIdLst>
  <p:sldSz cx="12192000" cy="6858000"/>
  <p:notesSz cx="6858000" cy="9144000"/>
  <p:custDataLst>
    <p:tags r:id="rId29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56B"/>
    <a:srgbClr val="F8A387"/>
    <a:srgbClr val="275317"/>
    <a:srgbClr val="8FC7D3"/>
    <a:srgbClr val="279396"/>
    <a:srgbClr val="884D83"/>
    <a:srgbClr val="E3CBDA"/>
    <a:srgbClr val="A6D2D8"/>
    <a:srgbClr val="F2675C"/>
    <a:srgbClr val="01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D6AA-3529-4254-BB3D-E5586F4DCDC8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2977-BE9D-4BFE-B934-CE9A7BFBE58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3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2e9236c09df_0_10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4" name="Google Shape;1134;g2e9236c09df_0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47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3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3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7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2977-BE9D-4BFE-B934-CE9A7BFBE583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62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27.emf"/><Relationship Id="rId4" Type="http://schemas.openxmlformats.org/officeDocument/2006/relationships/tags" Target="../tags/tag7.xml"/><Relationship Id="rId9" Type="http://schemas.openxmlformats.org/officeDocument/2006/relationships/oleObject" Target="../embeddings/oleObject3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7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9.xml"/><Relationship Id="rId7" Type="http://schemas.openxmlformats.org/officeDocument/2006/relationships/image" Target="../media/image28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CCFF-8A9A-24C7-6C28-7B1B5BC6E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715AC-00D7-4FA3-32F3-954C33065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376A4-7600-082F-DB09-F0D0EFDD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E6B3-70AB-3C9B-296D-EB910BDE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8A69E-5E21-BDBE-B2B1-29940E0E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742D-705C-9CC3-45D8-9CA5E14B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33C78-1EA5-FACE-D00F-4098F771A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B8E11-401E-6B6A-8C6F-43219E2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D0857-8C13-A5B8-4CB9-5FCAD2B3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0D85-F5B4-F140-CC31-F3395A24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574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130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6455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782ED-2E52-0B10-229F-72089511A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93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2168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930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65585-72E5-0935-2895-827D52B4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7394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F59D-D881-497A-A3D7-9E84C70B9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1B211-621F-40BA-BC33-7EDF1C8C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F101F-89D6-492F-A8C6-BBB64215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DC5D-0433-4608-AB7C-235DA9E70D63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CCE9-ACB4-4F38-83DA-BDB988CF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C9C0-962A-4EAE-8C84-4B9EDDDF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33F-28D0-4847-9171-63E519473AA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6689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27646-95EC-7B46-864C-376179648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0502"/>
            <a:ext cx="121920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1E2F13-67A8-A54D-9863-35D4934F2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886" y="6497774"/>
            <a:ext cx="1465026" cy="21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A2B10-B383-CE4A-AABC-24D5E5B6A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6132" y="223796"/>
            <a:ext cx="1625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4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D4949A-CB3F-8A41-A21F-12F28304A37B}"/>
              </a:ext>
            </a:extLst>
          </p:cNvPr>
          <p:cNvSpPr/>
          <p:nvPr userDrawn="1"/>
        </p:nvSpPr>
        <p:spPr>
          <a:xfrm>
            <a:off x="0" y="0"/>
            <a:ext cx="12192000" cy="605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69EAC-4E26-864A-A61F-5C29C7C0B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18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A495A-1263-3740-8BC2-C5B6A5DF7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78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CF2A0-63E8-024D-BC40-7E5D487E6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749" y="6342258"/>
            <a:ext cx="1499038" cy="2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56DD67-5082-D74E-A483-430782E5E3FA}"/>
              </a:ext>
            </a:extLst>
          </p:cNvPr>
          <p:cNvSpPr txBox="1"/>
          <p:nvPr userDrawn="1"/>
        </p:nvSpPr>
        <p:spPr>
          <a:xfrm>
            <a:off x="259226" y="6424694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GILENYA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B76B2C-9FE1-0D41-ABA1-9191D2E4AD2D}"/>
              </a:ext>
            </a:extLst>
          </p:cNvPr>
          <p:cNvCxnSpPr>
            <a:cxnSpLocks/>
          </p:cNvCxnSpPr>
          <p:nvPr userDrawn="1"/>
        </p:nvCxnSpPr>
        <p:spPr>
          <a:xfrm>
            <a:off x="941826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B3C371-1AE5-1A48-9D11-F1A1B1BB12E8}"/>
              </a:ext>
            </a:extLst>
          </p:cNvPr>
          <p:cNvSpPr txBox="1"/>
          <p:nvPr userDrawn="1"/>
        </p:nvSpPr>
        <p:spPr>
          <a:xfrm>
            <a:off x="1112047" y="6424694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IPS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D00B9B-5495-5E49-9CE4-4565A2DF2DDA}"/>
              </a:ext>
            </a:extLst>
          </p:cNvPr>
          <p:cNvCxnSpPr>
            <a:cxnSpLocks/>
          </p:cNvCxnSpPr>
          <p:nvPr userDrawn="1"/>
        </p:nvCxnSpPr>
        <p:spPr>
          <a:xfrm>
            <a:off x="1781643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12640F-0E08-6649-A46B-68BB5C48237D}"/>
              </a:ext>
            </a:extLst>
          </p:cNvPr>
          <p:cNvSpPr txBox="1"/>
          <p:nvPr userDrawn="1"/>
        </p:nvSpPr>
        <p:spPr>
          <a:xfrm>
            <a:off x="1835624" y="6424694"/>
            <a:ext cx="5389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MEXICO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758F8E-A671-E547-ACF7-22DB600A0A18}"/>
              </a:ext>
            </a:extLst>
          </p:cNvPr>
          <p:cNvCxnSpPr>
            <a:cxnSpLocks/>
          </p:cNvCxnSpPr>
          <p:nvPr userDrawn="1"/>
        </p:nvCxnSpPr>
        <p:spPr>
          <a:xfrm>
            <a:off x="2408848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093E97-4852-8B4A-92BE-7B5E4AD46B93}"/>
              </a:ext>
            </a:extLst>
          </p:cNvPr>
          <p:cNvSpPr txBox="1"/>
          <p:nvPr userDrawn="1"/>
        </p:nvSpPr>
        <p:spPr>
          <a:xfrm>
            <a:off x="539918" y="6572847"/>
            <a:ext cx="9412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Business Use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743C9-9B44-ED43-A50B-B4A393922965}"/>
              </a:ext>
            </a:extLst>
          </p:cNvPr>
          <p:cNvSpPr txBox="1"/>
          <p:nvPr userDrawn="1"/>
        </p:nvSpPr>
        <p:spPr>
          <a:xfrm>
            <a:off x="244645" y="6572847"/>
            <a:ext cx="295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C2E81D0-2DD2-C04D-94BB-87A9281A3B78}" type="slidenum">
              <a:rPr lang="es-ES_tradnl" sz="7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s-ES_tradnl" sz="7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152D4-2D19-B447-B447-2F91894D5E0A}"/>
              </a:ext>
            </a:extLst>
          </p:cNvPr>
          <p:cNvSpPr/>
          <p:nvPr userDrawn="1"/>
        </p:nvSpPr>
        <p:spPr>
          <a:xfrm>
            <a:off x="-5975" y="0"/>
            <a:ext cx="1529975" cy="142646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A98E-F95B-D74B-9C74-320A24E1CABE}"/>
              </a:ext>
            </a:extLst>
          </p:cNvPr>
          <p:cNvSpPr/>
          <p:nvPr userDrawn="1"/>
        </p:nvSpPr>
        <p:spPr>
          <a:xfrm>
            <a:off x="1281233" y="-1"/>
            <a:ext cx="1000819" cy="584725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6A4F-6BD4-8546-83C1-AC294AFE3F89}"/>
              </a:ext>
            </a:extLst>
          </p:cNvPr>
          <p:cNvSpPr/>
          <p:nvPr userDrawn="1"/>
        </p:nvSpPr>
        <p:spPr>
          <a:xfrm>
            <a:off x="952049" y="890015"/>
            <a:ext cx="1000819" cy="99925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05263F-5B4B-E747-94CE-13AD1AFEF6E7}"/>
              </a:ext>
            </a:extLst>
          </p:cNvPr>
          <p:cNvSpPr/>
          <p:nvPr userDrawn="1"/>
        </p:nvSpPr>
        <p:spPr>
          <a:xfrm rot="10800000">
            <a:off x="10662025" y="0"/>
            <a:ext cx="1529975" cy="142646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3A48B2-4762-1F46-B6F9-6094AA159E49}"/>
              </a:ext>
            </a:extLst>
          </p:cNvPr>
          <p:cNvSpPr/>
          <p:nvPr userDrawn="1"/>
        </p:nvSpPr>
        <p:spPr>
          <a:xfrm rot="10800000">
            <a:off x="11854058" y="1026586"/>
            <a:ext cx="337942" cy="651596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516B08-EFDC-F44C-8885-E8E976B7129A}"/>
              </a:ext>
            </a:extLst>
          </p:cNvPr>
          <p:cNvSpPr/>
          <p:nvPr userDrawn="1"/>
        </p:nvSpPr>
        <p:spPr>
          <a:xfrm rot="10800000">
            <a:off x="10173565" y="891123"/>
            <a:ext cx="1000819" cy="99925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372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G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77B0-9BA7-5C4B-B7A8-C6D6A9F6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"/>
            <a:ext cx="10515600" cy="10241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6F0F1-6249-D549-9771-4FA103042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749" y="6342258"/>
            <a:ext cx="1499038" cy="2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AB796-8FDB-9946-B57E-6001CDE373D3}"/>
              </a:ext>
            </a:extLst>
          </p:cNvPr>
          <p:cNvSpPr txBox="1"/>
          <p:nvPr userDrawn="1"/>
        </p:nvSpPr>
        <p:spPr>
          <a:xfrm>
            <a:off x="259226" y="6424694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GILENYA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8D4212-96D9-7545-A03A-8D8BF8AF7E75}"/>
              </a:ext>
            </a:extLst>
          </p:cNvPr>
          <p:cNvCxnSpPr>
            <a:cxnSpLocks/>
          </p:cNvCxnSpPr>
          <p:nvPr userDrawn="1"/>
        </p:nvCxnSpPr>
        <p:spPr>
          <a:xfrm>
            <a:off x="941826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A7C974-8B85-9044-A56D-D56116BC3AD5}"/>
              </a:ext>
            </a:extLst>
          </p:cNvPr>
          <p:cNvSpPr txBox="1"/>
          <p:nvPr userDrawn="1"/>
        </p:nvSpPr>
        <p:spPr>
          <a:xfrm>
            <a:off x="1112047" y="6424694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IPS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4C9C-0867-E74D-B1A2-0B2617F2C3C6}"/>
              </a:ext>
            </a:extLst>
          </p:cNvPr>
          <p:cNvCxnSpPr>
            <a:cxnSpLocks/>
          </p:cNvCxnSpPr>
          <p:nvPr userDrawn="1"/>
        </p:nvCxnSpPr>
        <p:spPr>
          <a:xfrm>
            <a:off x="1781643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CFE70E-CC5A-8141-A1B3-881D1675EB39}"/>
              </a:ext>
            </a:extLst>
          </p:cNvPr>
          <p:cNvSpPr txBox="1"/>
          <p:nvPr userDrawn="1"/>
        </p:nvSpPr>
        <p:spPr>
          <a:xfrm>
            <a:off x="1835624" y="6424694"/>
            <a:ext cx="5389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MEXICO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E9832C-49B1-114A-833F-548F355F08E7}"/>
              </a:ext>
            </a:extLst>
          </p:cNvPr>
          <p:cNvCxnSpPr>
            <a:cxnSpLocks/>
          </p:cNvCxnSpPr>
          <p:nvPr userDrawn="1"/>
        </p:nvCxnSpPr>
        <p:spPr>
          <a:xfrm>
            <a:off x="2408848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C3FC95-BB58-3341-851E-4C5681ECA4A9}"/>
              </a:ext>
            </a:extLst>
          </p:cNvPr>
          <p:cNvSpPr txBox="1"/>
          <p:nvPr userDrawn="1"/>
        </p:nvSpPr>
        <p:spPr>
          <a:xfrm>
            <a:off x="539918" y="6572847"/>
            <a:ext cx="9412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Business Use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E8753-7ECD-C747-9DAF-4AEDA0663E13}"/>
              </a:ext>
            </a:extLst>
          </p:cNvPr>
          <p:cNvSpPr txBox="1"/>
          <p:nvPr userDrawn="1"/>
        </p:nvSpPr>
        <p:spPr>
          <a:xfrm>
            <a:off x="244645" y="6572847"/>
            <a:ext cx="295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C2E81D0-2DD2-C04D-94BB-87A9281A3B78}" type="slidenum">
              <a:rPr lang="es-ES_tradnl" sz="7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s-ES_tradnl" sz="7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60CBF3-C756-C24A-B9DC-87B50DF45520}"/>
              </a:ext>
            </a:extLst>
          </p:cNvPr>
          <p:cNvSpPr/>
          <p:nvPr userDrawn="1"/>
        </p:nvSpPr>
        <p:spPr>
          <a:xfrm rot="10800000">
            <a:off x="11482934" y="3920066"/>
            <a:ext cx="709065" cy="1426464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5EEEF-5987-5B46-992D-4643250613B8}"/>
              </a:ext>
            </a:extLst>
          </p:cNvPr>
          <p:cNvSpPr/>
          <p:nvPr userDrawn="1"/>
        </p:nvSpPr>
        <p:spPr>
          <a:xfrm rot="10800000">
            <a:off x="10994475" y="4811189"/>
            <a:ext cx="1000819" cy="999254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62519E-226D-694D-B5FF-C3A0A48004A8}"/>
              </a:ext>
            </a:extLst>
          </p:cNvPr>
          <p:cNvSpPr/>
          <p:nvPr userDrawn="1"/>
        </p:nvSpPr>
        <p:spPr>
          <a:xfrm rot="10800000">
            <a:off x="-1" y="1193800"/>
            <a:ext cx="643466" cy="1426464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1503FD-CEB8-EE44-BC95-F39ABABE3065}"/>
              </a:ext>
            </a:extLst>
          </p:cNvPr>
          <p:cNvSpPr/>
          <p:nvPr userDrawn="1"/>
        </p:nvSpPr>
        <p:spPr>
          <a:xfrm rot="10800000">
            <a:off x="305524" y="2220386"/>
            <a:ext cx="564500" cy="651596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32F173-0D75-8E43-817C-1608B0D39874}"/>
              </a:ext>
            </a:extLst>
          </p:cNvPr>
          <p:cNvSpPr/>
          <p:nvPr userDrawn="1"/>
        </p:nvSpPr>
        <p:spPr>
          <a:xfrm>
            <a:off x="0" y="-2207"/>
            <a:ext cx="9403292" cy="87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DE5EF-BC4B-D148-8FB7-BDEAA19D595B}"/>
              </a:ext>
            </a:extLst>
          </p:cNvPr>
          <p:cNvSpPr/>
          <p:nvPr userDrawn="1"/>
        </p:nvSpPr>
        <p:spPr>
          <a:xfrm>
            <a:off x="9517591" y="-2207"/>
            <a:ext cx="2674409" cy="87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A798B-D44F-CD23-82A4-D1D585ACD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6BCEB-AAE7-CB9F-19F0-74545B618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A46CB-058A-C53B-914A-7B97946A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169A5-509D-D715-9CBA-DEF24BA3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8D7A9-DBFD-FA11-E3FF-03E0D863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1779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Gral Si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46F0F1-6249-D549-9771-4FA103042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749" y="6342258"/>
            <a:ext cx="1499038" cy="2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AB796-8FDB-9946-B57E-6001CDE373D3}"/>
              </a:ext>
            </a:extLst>
          </p:cNvPr>
          <p:cNvSpPr txBox="1"/>
          <p:nvPr userDrawn="1"/>
        </p:nvSpPr>
        <p:spPr>
          <a:xfrm>
            <a:off x="259226" y="6424694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GILENYA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8D4212-96D9-7545-A03A-8D8BF8AF7E75}"/>
              </a:ext>
            </a:extLst>
          </p:cNvPr>
          <p:cNvCxnSpPr>
            <a:cxnSpLocks/>
          </p:cNvCxnSpPr>
          <p:nvPr userDrawn="1"/>
        </p:nvCxnSpPr>
        <p:spPr>
          <a:xfrm>
            <a:off x="941826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A7C974-8B85-9044-A56D-D56116BC3AD5}"/>
              </a:ext>
            </a:extLst>
          </p:cNvPr>
          <p:cNvSpPr txBox="1"/>
          <p:nvPr userDrawn="1"/>
        </p:nvSpPr>
        <p:spPr>
          <a:xfrm>
            <a:off x="1112047" y="6424694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IPS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4C9C-0867-E74D-B1A2-0B2617F2C3C6}"/>
              </a:ext>
            </a:extLst>
          </p:cNvPr>
          <p:cNvCxnSpPr>
            <a:cxnSpLocks/>
          </p:cNvCxnSpPr>
          <p:nvPr userDrawn="1"/>
        </p:nvCxnSpPr>
        <p:spPr>
          <a:xfrm>
            <a:off x="1781643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CFE70E-CC5A-8141-A1B3-881D1675EB39}"/>
              </a:ext>
            </a:extLst>
          </p:cNvPr>
          <p:cNvSpPr txBox="1"/>
          <p:nvPr userDrawn="1"/>
        </p:nvSpPr>
        <p:spPr>
          <a:xfrm>
            <a:off x="1835624" y="6424694"/>
            <a:ext cx="5389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700" b="1">
                <a:solidFill>
                  <a:schemeClr val="tx2"/>
                </a:solidFill>
              </a:rPr>
              <a:t>MEXICO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E9832C-49B1-114A-833F-548F355F08E7}"/>
              </a:ext>
            </a:extLst>
          </p:cNvPr>
          <p:cNvCxnSpPr>
            <a:cxnSpLocks/>
          </p:cNvCxnSpPr>
          <p:nvPr userDrawn="1"/>
        </p:nvCxnSpPr>
        <p:spPr>
          <a:xfrm>
            <a:off x="2408848" y="6469954"/>
            <a:ext cx="0" cy="12492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C3FC95-BB58-3341-851E-4C5681ECA4A9}"/>
              </a:ext>
            </a:extLst>
          </p:cNvPr>
          <p:cNvSpPr txBox="1"/>
          <p:nvPr userDrawn="1"/>
        </p:nvSpPr>
        <p:spPr>
          <a:xfrm>
            <a:off x="539918" y="6572847"/>
            <a:ext cx="9412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Business Use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E8753-7ECD-C747-9DAF-4AEDA0663E13}"/>
              </a:ext>
            </a:extLst>
          </p:cNvPr>
          <p:cNvSpPr txBox="1"/>
          <p:nvPr userDrawn="1"/>
        </p:nvSpPr>
        <p:spPr>
          <a:xfrm>
            <a:off x="244645" y="6572847"/>
            <a:ext cx="295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C2E81D0-2DD2-C04D-94BB-87A9281A3B78}" type="slidenum">
              <a:rPr lang="es-ES_tradnl" sz="7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s-ES_tradnl" sz="7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863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9341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apoGral_Tit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07" y="240333"/>
            <a:ext cx="11393587" cy="369332"/>
          </a:xfrm>
        </p:spPr>
        <p:txBody>
          <a:bodyPr wrap="square" anchor="ctr">
            <a:spAutoFit/>
          </a:bodyPr>
          <a:lstStyle>
            <a:lvl1pPr algn="ctr">
              <a:defRPr sz="1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483"/>
            <a:ext cx="10515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10EFA89-C265-6E45-8873-FCCC09F55732}"/>
              </a:ext>
            </a:extLst>
          </p:cNvPr>
          <p:cNvSpPr/>
          <p:nvPr userDrawn="1"/>
        </p:nvSpPr>
        <p:spPr>
          <a:xfrm>
            <a:off x="10489570" y="6428307"/>
            <a:ext cx="1480311" cy="32384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3ED6E42-BC09-DB48-8B96-DEE8AB0B0474}"/>
              </a:ext>
            </a:extLst>
          </p:cNvPr>
          <p:cNvSpPr txBox="1"/>
          <p:nvPr userDrawn="1"/>
        </p:nvSpPr>
        <p:spPr>
          <a:xfrm>
            <a:off x="353709" y="6625014"/>
            <a:ext cx="145711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>
                <a:solidFill>
                  <a:schemeClr val="tx2"/>
                </a:solidFill>
                <a:latin typeface="Arial"/>
                <a:cs typeface="Arial"/>
              </a:rPr>
              <a:t>Gilenya</a:t>
            </a:r>
            <a:r>
              <a:rPr sz="675" b="1" spc="-7" baseline="24691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sz="675" b="1" spc="-7" baseline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chemeClr val="tx2"/>
                </a:solidFill>
                <a:latin typeface="Arial"/>
                <a:cs typeface="Arial"/>
              </a:rPr>
              <a:t>Business</a:t>
            </a:r>
            <a:r>
              <a:rPr sz="7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chemeClr val="tx2"/>
                </a:solidFill>
                <a:latin typeface="Arial"/>
                <a:cs typeface="Arial"/>
              </a:rPr>
              <a:t>Review</a:t>
            </a:r>
            <a:endParaRPr sz="7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49F4074-F95D-D247-BAAB-5A2EC0E6BBEE}"/>
              </a:ext>
            </a:extLst>
          </p:cNvPr>
          <p:cNvSpPr txBox="1"/>
          <p:nvPr userDrawn="1"/>
        </p:nvSpPr>
        <p:spPr>
          <a:xfrm>
            <a:off x="2071719" y="6625014"/>
            <a:ext cx="135212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>
                <a:solidFill>
                  <a:srgbClr val="595958"/>
                </a:solidFill>
                <a:latin typeface="Arial"/>
                <a:cs typeface="Arial"/>
              </a:rPr>
              <a:t>Exclusive for internal</a:t>
            </a:r>
            <a:r>
              <a:rPr sz="700" spc="-3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595958"/>
                </a:solidFill>
                <a:latin typeface="Arial"/>
                <a:cs typeface="Arial"/>
              </a:rPr>
              <a:t>use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175F7CB-8081-EA40-AAD2-BFC30EFB5CD5}"/>
              </a:ext>
            </a:extLst>
          </p:cNvPr>
          <p:cNvSpPr/>
          <p:nvPr userDrawn="1"/>
        </p:nvSpPr>
        <p:spPr>
          <a:xfrm>
            <a:off x="1916069" y="6649973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25"/>
                </a:lnTo>
              </a:path>
            </a:pathLst>
          </a:custGeom>
          <a:ln w="6096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321ACFD-8AF4-EB42-AFD1-0D01D948684B}"/>
              </a:ext>
            </a:extLst>
          </p:cNvPr>
          <p:cNvSpPr/>
          <p:nvPr userDrawn="1"/>
        </p:nvSpPr>
        <p:spPr>
          <a:xfrm>
            <a:off x="3566053" y="6649973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25"/>
                </a:lnTo>
              </a:path>
            </a:pathLst>
          </a:custGeom>
          <a:ln w="6096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15DBB72-FBA9-2443-A223-D72EE0AB9ED1}"/>
              </a:ext>
            </a:extLst>
          </p:cNvPr>
          <p:cNvSpPr/>
          <p:nvPr userDrawn="1"/>
        </p:nvSpPr>
        <p:spPr>
          <a:xfrm>
            <a:off x="4142125" y="6649973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25"/>
                </a:lnTo>
              </a:path>
            </a:pathLst>
          </a:custGeom>
          <a:ln w="6096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38A82991-9922-B547-BE15-A52B5109B6B0}"/>
              </a:ext>
            </a:extLst>
          </p:cNvPr>
          <p:cNvSpPr txBox="1"/>
          <p:nvPr userDrawn="1"/>
        </p:nvSpPr>
        <p:spPr>
          <a:xfrm>
            <a:off x="3779110" y="6625014"/>
            <a:ext cx="16679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fld id="{4847EFBC-A7A0-5F46-AC43-ABC5F8409D0E}" type="slidenum">
              <a:rPr lang="en-US" sz="700" spc="-5" dirty="0">
                <a:solidFill>
                  <a:srgbClr val="595958"/>
                </a:solidFill>
                <a:latin typeface="Arial"/>
                <a:cs typeface="Arial"/>
              </a:rPr>
              <a:pPr marL="12700"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21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4DAE0-AADF-81BF-0508-982EC8880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42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6B258-ED27-B1F7-D598-04611B088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025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B5F6E-6317-9435-46BD-62DB6C82F4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1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186A2-012F-D7DF-41D3-E1027FE9B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703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B41E-B889-7E52-0B82-60E5AE5F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75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9A84A-C3C1-B812-03F1-C53431219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146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755AF-7C3C-E7D5-B255-3E8E5CBAD5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66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772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EAC9-05EA-1DEB-CB89-49D0310E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3867-DF9E-DCD1-B679-91965E4F1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9BDA-7957-9BB8-3E94-87B829AD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9A0E6-408A-94F7-DCE1-936D535B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E23E-3FC4-80CF-1967-DC6BCB4C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43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782ED-2E52-0B10-229F-72089511A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67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48D9A-D268-4E9D-6415-1972371EC3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17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AD42F-E600-2317-79C2-DE914C6C3D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92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715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82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884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17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65585-72E5-0935-2895-827D52B4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75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62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4301-6F26-603F-3BFF-EAC7174C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C7AB7-2857-0838-1E18-0D68AEF8C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7A08-2C93-E20B-C803-7F22DA5B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2D7DD-5AC7-CF91-72F6-CC18CF71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7903-22A7-EA4F-9548-FDEC36DD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292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8F3E1-5C23-876B-AA37-3388603251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958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14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438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Business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67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Business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63036-8FF1-9BC6-BCDE-A0EA688EA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9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Business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658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166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583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4B2E-EF61-15A9-4B5E-3FB6CA8C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40DE-8D19-3D7A-5D7C-A4525E40A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D082-AE15-4E73-F453-2F3399D23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C8A4E-89BF-AA88-7FE1-B522A03F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55A2A-C880-FF61-2FA7-C8CD8A5F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68430-6B07-EF7C-B627-F0D6FA92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235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9C070-2AB6-012A-2332-D7EE9753D9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758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138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27CC1-73E6-B4A9-2C91-E25905CCB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30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661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21783-C6BA-4DE5-4340-9A18DBAE6D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839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373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45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89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882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7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56F5-E04F-2BA5-26A1-9757F5EB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8B0F-3A80-B787-FE16-946A10B6D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B688B-FBB8-CD07-EF8D-9DA22C94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9D521-56F9-8F08-37F9-6B8434253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F4C10-1F67-55D5-BBE5-308B25F6C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FC1F0-9225-1E4E-B669-CED15EB1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F988-7CF8-484A-A7FC-7EC6F59E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DD277-7540-09CE-48B9-D5F3E470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386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837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9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F5900-301D-289B-13AA-44A39C31E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42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31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328160" y="1828800"/>
            <a:ext cx="725424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347472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992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138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3811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04838" y="829854"/>
            <a:ext cx="11168062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800" b="1" baseline="0" dirty="0">
                <a:solidFill>
                  <a:schemeClr val="accent6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4838" y="611926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04838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38" y="311086"/>
            <a:ext cx="11168062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3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AEC59E-FBB5-7115-C88B-8C9D39E20B26}"/>
              </a:ext>
            </a:extLst>
          </p:cNvPr>
          <p:cNvSpPr txBox="1">
            <a:spLocks/>
          </p:cNvSpPr>
          <p:nvPr userDrawn="1"/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58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8235173-3836-0F43-7EC3-57DD487DA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235173-3836-0F43-7EC3-57DD487DA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438582"/>
          </a:xfrm>
        </p:spPr>
        <p:txBody>
          <a:bodyPr vert="horz" wrap="squar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30565" r="5153" b="21054"/>
          <a:stretch/>
        </p:blipFill>
        <p:spPr bwMode="auto">
          <a:xfrm>
            <a:off x="590550" y="6328410"/>
            <a:ext cx="3083670" cy="31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3. Subtitle" hidden="1">
            <a:extLst>
              <a:ext uri="{FF2B5EF4-FFF2-40B4-BE49-F238E27FC236}">
                <a16:creationId xmlns:a16="http://schemas.microsoft.com/office/drawing/2014/main" id="{8F780C52-48FD-7A6D-049C-527AEE7F201B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4838" y="805185"/>
            <a:ext cx="11168062" cy="276999"/>
          </a:xfrm>
        </p:spPr>
        <p:txBody>
          <a:bodyPr anchor="ctr" anchorCtr="0">
            <a:noAutofit/>
          </a:bodyPr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DB09511-BEEE-AF38-E1B6-3063CE92DED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40254" y="606749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3" name="4. Footnote" hidden="1">
            <a:extLst>
              <a:ext uri="{FF2B5EF4-FFF2-40B4-BE49-F238E27FC236}">
                <a16:creationId xmlns:a16="http://schemas.microsoft.com/office/drawing/2014/main" id="{FCA916D5-ABC8-A97C-FCD7-D2613247691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9491" y="5892831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503261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4838" y="611926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604838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0ABF1-6106-10CE-35D1-01A298B4F6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0F2CEE-11E8-2D69-85B6-90806244D5FF}"/>
              </a:ext>
            </a:extLst>
          </p:cNvPr>
          <p:cNvSpPr txBox="1">
            <a:spLocks/>
          </p:cNvSpPr>
          <p:nvPr userDrawn="1"/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79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18DE-B3EF-76A1-5846-C0CE5412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7982E-5A14-FDD1-E2B9-74E4E89A4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A9F1C-2306-AF42-B6AF-A299C82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BDC-169D-4E66-909B-E1C1AAD55B89}" type="datetimeFigureOut">
              <a:rPr lang="it-IT" smtClean="0"/>
              <a:t>10/09/2024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61F7-AAAC-51B4-53BC-A79A983A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BB47-271C-DD51-EFE7-8C43F350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F00-24C0-4071-B838-D082400FF9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7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D5CC-BEF2-CE8B-278B-25E2DA9E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DD284-8637-B098-3CA7-D09C5062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AB97A-EEB1-F0BE-D174-932D0610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F5D27-E0DA-5A3F-0944-23B5123F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372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4">
  <p:cSld name="Quote Slide 4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2" descr="A colorful gradient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868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2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>
            <a:off x="6143625" y="300038"/>
            <a:ext cx="5614985" cy="575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>
            <a:spLocks noGrp="1"/>
          </p:cNvSpPr>
          <p:nvPr>
            <p:ph type="pic" idx="2"/>
          </p:nvPr>
        </p:nvSpPr>
        <p:spPr>
          <a:xfrm>
            <a:off x="0" y="0"/>
            <a:ext cx="5814479" cy="5895975"/>
          </a:xfrm>
          <a:prstGeom prst="rect">
            <a:avLst/>
          </a:prstGeom>
          <a:noFill/>
          <a:ln>
            <a:noFill/>
          </a:ln>
        </p:spPr>
      </p:sp>
      <p:pic>
        <p:nvPicPr>
          <p:cNvPr id="95" name="Google Shape;9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508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body" idx="1"/>
          </p:nvPr>
        </p:nvSpPr>
        <p:spPr>
          <a:xfrm>
            <a:off x="604838" y="5464175"/>
            <a:ext cx="9267825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614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&amp; Chart">
  <p:cSld name="Title, Text &amp; Char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1"/>
          </p:nvPr>
        </p:nvSpPr>
        <p:spPr>
          <a:xfrm>
            <a:off x="604839" y="1573619"/>
            <a:ext cx="477000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44"/>
          <p:cNvSpPr>
            <a:spLocks noGrp="1"/>
          </p:cNvSpPr>
          <p:nvPr>
            <p:ph type="chart" idx="2"/>
          </p:nvPr>
        </p:nvSpPr>
        <p:spPr>
          <a:xfrm>
            <a:off x="6310313" y="385763"/>
            <a:ext cx="5462587" cy="566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60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body" idx="3"/>
          </p:nvPr>
        </p:nvSpPr>
        <p:spPr>
          <a:xfrm>
            <a:off x="604839" y="5464175"/>
            <a:ext cx="47700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188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75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Icons">
  <p:cSld name="Six Ico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6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6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46"/>
          <p:cNvSpPr txBox="1">
            <a:spLocks noGrp="1"/>
          </p:cNvSpPr>
          <p:nvPr>
            <p:ph type="body" idx="1"/>
          </p:nvPr>
        </p:nvSpPr>
        <p:spPr>
          <a:xfrm>
            <a:off x="1830324" y="1564849"/>
            <a:ext cx="3562350" cy="12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6"/>
          <p:cNvSpPr txBox="1">
            <a:spLocks noGrp="1"/>
          </p:cNvSpPr>
          <p:nvPr>
            <p:ph type="body" idx="2"/>
          </p:nvPr>
        </p:nvSpPr>
        <p:spPr>
          <a:xfrm>
            <a:off x="1830324" y="3040144"/>
            <a:ext cx="3562350" cy="12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body" idx="3"/>
          </p:nvPr>
        </p:nvSpPr>
        <p:spPr>
          <a:xfrm>
            <a:off x="1830324" y="4688498"/>
            <a:ext cx="3562350" cy="12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4"/>
          </p:nvPr>
        </p:nvSpPr>
        <p:spPr>
          <a:xfrm>
            <a:off x="7542968" y="1564849"/>
            <a:ext cx="3562350" cy="12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body" idx="5"/>
          </p:nvPr>
        </p:nvSpPr>
        <p:spPr>
          <a:xfrm>
            <a:off x="7542968" y="3040144"/>
            <a:ext cx="3562350" cy="12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6"/>
          </p:nvPr>
        </p:nvSpPr>
        <p:spPr>
          <a:xfrm>
            <a:off x="7542968" y="4688498"/>
            <a:ext cx="3562350" cy="12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>
            <a:spLocks noGrp="1"/>
          </p:cNvSpPr>
          <p:nvPr>
            <p:ph type="pic" idx="7"/>
          </p:nvPr>
        </p:nvSpPr>
        <p:spPr>
          <a:xfrm>
            <a:off x="536400" y="1540800"/>
            <a:ext cx="1008000" cy="10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46"/>
          <p:cNvSpPr>
            <a:spLocks noGrp="1"/>
          </p:cNvSpPr>
          <p:nvPr>
            <p:ph type="pic" idx="8"/>
          </p:nvPr>
        </p:nvSpPr>
        <p:spPr>
          <a:xfrm>
            <a:off x="536400" y="3016800"/>
            <a:ext cx="1008000" cy="10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46"/>
          <p:cNvSpPr>
            <a:spLocks noGrp="1"/>
          </p:cNvSpPr>
          <p:nvPr>
            <p:ph type="pic" idx="9"/>
          </p:nvPr>
        </p:nvSpPr>
        <p:spPr>
          <a:xfrm>
            <a:off x="536400" y="4662000"/>
            <a:ext cx="1008000" cy="10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46"/>
          <p:cNvSpPr>
            <a:spLocks noGrp="1"/>
          </p:cNvSpPr>
          <p:nvPr>
            <p:ph type="pic" idx="13"/>
          </p:nvPr>
        </p:nvSpPr>
        <p:spPr>
          <a:xfrm>
            <a:off x="6238800" y="1540800"/>
            <a:ext cx="1008000" cy="10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46"/>
          <p:cNvSpPr>
            <a:spLocks noGrp="1"/>
          </p:cNvSpPr>
          <p:nvPr>
            <p:ph type="pic" idx="14"/>
          </p:nvPr>
        </p:nvSpPr>
        <p:spPr>
          <a:xfrm>
            <a:off x="6238800" y="3016800"/>
            <a:ext cx="1008000" cy="100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6"/>
          <p:cNvSpPr>
            <a:spLocks noGrp="1"/>
          </p:cNvSpPr>
          <p:nvPr>
            <p:ph type="pic" idx="15"/>
          </p:nvPr>
        </p:nvSpPr>
        <p:spPr>
          <a:xfrm>
            <a:off x="6238800" y="4662000"/>
            <a:ext cx="1008000" cy="100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7" name="Google Shape;12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590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Width Content" type="obj">
  <p:cSld name="Title and Full Width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7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847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722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7">
  <p:cSld name="Title Slide 7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8" descr="A yellow and orange liqui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4400" y="-9426"/>
            <a:ext cx="7061127" cy="6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8"/>
          <p:cNvSpPr>
            <a:spLocks noGrp="1"/>
          </p:cNvSpPr>
          <p:nvPr>
            <p:ph type="pic" idx="2"/>
          </p:nvPr>
        </p:nvSpPr>
        <p:spPr>
          <a:xfrm>
            <a:off x="5279010" y="-1491"/>
            <a:ext cx="6912990" cy="6250312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8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38"/>
          <p:cNvSpPr/>
          <p:nvPr/>
        </p:nvSpPr>
        <p:spPr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74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2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02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02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2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102"/>
          <p:cNvSpPr>
            <a:spLocks noGrp="1"/>
          </p:cNvSpPr>
          <p:nvPr>
            <p:ph type="pic" idx="2"/>
          </p:nvPr>
        </p:nvSpPr>
        <p:spPr>
          <a:xfrm>
            <a:off x="5521619" y="0"/>
            <a:ext cx="6670381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265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3"/>
          <p:cNvSpPr txBox="1"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3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103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03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03"/>
          <p:cNvSpPr>
            <a:spLocks noGrp="1"/>
          </p:cNvSpPr>
          <p:nvPr>
            <p:ph type="pic" idx="2"/>
          </p:nvPr>
        </p:nvSpPr>
        <p:spPr>
          <a:xfrm>
            <a:off x="5665509" y="184019"/>
            <a:ext cx="6526491" cy="6670835"/>
          </a:xfrm>
          <a:prstGeom prst="rect">
            <a:avLst/>
          </a:prstGeom>
          <a:noFill/>
          <a:ln>
            <a:noFill/>
          </a:ln>
        </p:spPr>
      </p:sp>
      <p:pic>
        <p:nvPicPr>
          <p:cNvPr id="167" name="Google Shape;167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43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15E5F-95CD-F9FE-1911-E5F63F0D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68A06-BD97-F230-8A9A-024B26CF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11F60-C5FD-58B7-A6E8-C50004A8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6015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4"/>
          <p:cNvSpPr>
            <a:spLocks noGrp="1"/>
          </p:cNvSpPr>
          <p:nvPr>
            <p:ph type="pic" idx="2"/>
          </p:nvPr>
        </p:nvSpPr>
        <p:spPr>
          <a:xfrm>
            <a:off x="4788530" y="-1"/>
            <a:ext cx="740347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104"/>
          <p:cNvSpPr txBox="1"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04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104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4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3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5"/>
          <p:cNvSpPr>
            <a:spLocks noGrp="1"/>
          </p:cNvSpPr>
          <p:nvPr>
            <p:ph type="pic" idx="2"/>
          </p:nvPr>
        </p:nvSpPr>
        <p:spPr>
          <a:xfrm>
            <a:off x="6038111" y="-1"/>
            <a:ext cx="615388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105"/>
          <p:cNvSpPr txBox="1"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5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05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05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93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Title Slide 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6"/>
          <p:cNvSpPr>
            <a:spLocks noGrp="1"/>
          </p:cNvSpPr>
          <p:nvPr>
            <p:ph type="pic" idx="2"/>
          </p:nvPr>
        </p:nvSpPr>
        <p:spPr>
          <a:xfrm>
            <a:off x="3224163" y="-1"/>
            <a:ext cx="896783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106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06"/>
          <p:cNvSpPr txBox="1"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6" name="Google Shape;186;p106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6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07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Title Slide 6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7"/>
          <p:cNvSpPr>
            <a:spLocks noGrp="1"/>
          </p:cNvSpPr>
          <p:nvPr>
            <p:ph type="pic" idx="2"/>
          </p:nvPr>
        </p:nvSpPr>
        <p:spPr>
          <a:xfrm>
            <a:off x="5587031" y="0"/>
            <a:ext cx="660496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07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07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107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07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897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Title Slide 8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8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08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108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8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108" descr="A colorful logo with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52288" y="0"/>
            <a:ext cx="6839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8"/>
          <p:cNvSpPr>
            <a:spLocks noGrp="1"/>
          </p:cNvSpPr>
          <p:nvPr>
            <p:ph type="pic" idx="2"/>
          </p:nvPr>
        </p:nvSpPr>
        <p:spPr>
          <a:xfrm>
            <a:off x="8277225" y="1211149"/>
            <a:ext cx="3914775" cy="5645475"/>
          </a:xfrm>
          <a:prstGeom prst="rect">
            <a:avLst/>
          </a:prstGeom>
          <a:noFill/>
          <a:ln>
            <a:noFill/>
          </a:ln>
        </p:spPr>
      </p:sp>
      <p:pic>
        <p:nvPicPr>
          <p:cNvPr id="207" name="Google Shape;207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477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9">
  <p:cSld name="Title Slide 9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9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09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109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09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109" descr="A blue and white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4232" y="0"/>
            <a:ext cx="3477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9"/>
          <p:cNvSpPr>
            <a:spLocks noGrp="1"/>
          </p:cNvSpPr>
          <p:nvPr>
            <p:ph type="pic" idx="2"/>
          </p:nvPr>
        </p:nvSpPr>
        <p:spPr>
          <a:xfrm>
            <a:off x="5492700" y="0"/>
            <a:ext cx="6704013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5" name="Google Shape;21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30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0">
  <p:cSld name="Title Slide 1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0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10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10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0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110" descr="A colorful shapes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8822" y="-4713"/>
            <a:ext cx="62326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1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1">
  <p:cSld name="Title Slide 1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1" descr="A colorful shapes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3910" y="-18852"/>
            <a:ext cx="7559026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1"/>
          <p:cNvSpPr txBox="1"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11"/>
          <p:cNvSpPr txBox="1"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111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11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7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2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2"/>
          <p:cNvSpPr txBox="1">
            <a:spLocks noGrp="1"/>
          </p:cNvSpPr>
          <p:nvPr>
            <p:ph type="body" idx="1"/>
          </p:nvPr>
        </p:nvSpPr>
        <p:spPr>
          <a:xfrm>
            <a:off x="604839" y="1573619"/>
            <a:ext cx="5465762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112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12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112"/>
          <p:cNvSpPr txBox="1">
            <a:spLocks noGrp="1"/>
          </p:cNvSpPr>
          <p:nvPr>
            <p:ph type="body" idx="2"/>
          </p:nvPr>
        </p:nvSpPr>
        <p:spPr>
          <a:xfrm>
            <a:off x="6310313" y="1573619"/>
            <a:ext cx="5465762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112"/>
          <p:cNvSpPr txBox="1">
            <a:spLocks noGrp="1"/>
          </p:cNvSpPr>
          <p:nvPr>
            <p:ph type="body" idx="3"/>
          </p:nvPr>
        </p:nvSpPr>
        <p:spPr>
          <a:xfrm>
            <a:off x="604838" y="5464175"/>
            <a:ext cx="9267825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7" name="Google Shape;237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17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3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13"/>
          <p:cNvSpPr txBox="1">
            <a:spLocks noGrp="1"/>
          </p:cNvSpPr>
          <p:nvPr>
            <p:ph type="body" idx="1"/>
          </p:nvPr>
        </p:nvSpPr>
        <p:spPr>
          <a:xfrm>
            <a:off x="604839" y="1573619"/>
            <a:ext cx="356235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113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3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113"/>
          <p:cNvSpPr txBox="1">
            <a:spLocks noGrp="1"/>
          </p:cNvSpPr>
          <p:nvPr>
            <p:ph type="body" idx="2"/>
          </p:nvPr>
        </p:nvSpPr>
        <p:spPr>
          <a:xfrm>
            <a:off x="4406900" y="1573619"/>
            <a:ext cx="356235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113"/>
          <p:cNvSpPr txBox="1">
            <a:spLocks noGrp="1"/>
          </p:cNvSpPr>
          <p:nvPr>
            <p:ph type="body" idx="3"/>
          </p:nvPr>
        </p:nvSpPr>
        <p:spPr>
          <a:xfrm>
            <a:off x="8204626" y="1573619"/>
            <a:ext cx="356235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13"/>
          <p:cNvSpPr txBox="1">
            <a:spLocks noGrp="1"/>
          </p:cNvSpPr>
          <p:nvPr>
            <p:ph type="body" idx="4"/>
          </p:nvPr>
        </p:nvSpPr>
        <p:spPr>
          <a:xfrm>
            <a:off x="604838" y="5464175"/>
            <a:ext cx="9267825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6" name="Google Shape;246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99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2E9B-16FA-24ED-6D54-0E5E33D1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1108-D48C-0692-9D44-883A27792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C56FD-B56B-1148-FA39-1EE9FEF0E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AEB25-5C2B-1FB9-5211-107A282A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74AF1-35C6-6289-3E47-254BD0CF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A974D-BF2F-F3B4-F1E3-5DFD34B0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139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Section Divider 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14" descr="A colorful blots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4"/>
          <p:cNvSpPr txBox="1"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14"/>
          <p:cNvSpPr txBox="1"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114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14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114"/>
          <p:cNvSpPr txBox="1">
            <a:spLocks noGrp="1"/>
          </p:cNvSpPr>
          <p:nvPr>
            <p:ph type="body" idx="2"/>
          </p:nvPr>
        </p:nvSpPr>
        <p:spPr>
          <a:xfrm>
            <a:off x="10062644" y="166948"/>
            <a:ext cx="2030412" cy="138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9600"/>
              <a:buFont typeface="Arial"/>
              <a:buNone/>
              <a:defRPr sz="96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4" name="Google Shape;25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58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1">
  <p:cSld name="1_Section Divider 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5" descr="A colorful background with circle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1240" y="0"/>
            <a:ext cx="100523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5"/>
          <p:cNvSpPr txBox="1"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15"/>
          <p:cNvSpPr txBox="1"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9" name="Google Shape;259;p115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15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115"/>
          <p:cNvSpPr txBox="1">
            <a:spLocks noGrp="1"/>
          </p:cNvSpPr>
          <p:nvPr>
            <p:ph type="body" idx="2"/>
          </p:nvPr>
        </p:nvSpPr>
        <p:spPr>
          <a:xfrm>
            <a:off x="10062644" y="166948"/>
            <a:ext cx="2030412" cy="138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9600"/>
              <a:buFont typeface="Arial"/>
              <a:buNone/>
              <a:defRPr sz="96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2" name="Google Shape;262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2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&amp; Image [Right]">
  <p:cSld name="Title, Text &amp; Image [Right]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6" descr="A yellow and orange gradien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6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16"/>
          <p:cNvSpPr txBox="1">
            <a:spLocks noGrp="1"/>
          </p:cNvSpPr>
          <p:nvPr>
            <p:ph type="body" idx="1"/>
          </p:nvPr>
        </p:nvSpPr>
        <p:spPr>
          <a:xfrm>
            <a:off x="604839" y="1573619"/>
            <a:ext cx="477000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116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16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16"/>
          <p:cNvSpPr txBox="1">
            <a:spLocks noGrp="1"/>
          </p:cNvSpPr>
          <p:nvPr>
            <p:ph type="body" idx="2"/>
          </p:nvPr>
        </p:nvSpPr>
        <p:spPr>
          <a:xfrm>
            <a:off x="10101263" y="4004310"/>
            <a:ext cx="1671637" cy="207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116"/>
          <p:cNvSpPr>
            <a:spLocks noGrp="1"/>
          </p:cNvSpPr>
          <p:nvPr>
            <p:ph type="pic" idx="3"/>
          </p:nvPr>
        </p:nvSpPr>
        <p:spPr>
          <a:xfrm>
            <a:off x="6330324" y="0"/>
            <a:ext cx="586167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116"/>
          <p:cNvSpPr txBox="1">
            <a:spLocks noGrp="1"/>
          </p:cNvSpPr>
          <p:nvPr>
            <p:ph type="body" idx="4"/>
          </p:nvPr>
        </p:nvSpPr>
        <p:spPr>
          <a:xfrm>
            <a:off x="604839" y="5464175"/>
            <a:ext cx="47700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2" name="Google Shape;272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806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&amp; Image [Right] Alt">
  <p:cSld name="Title, Text &amp; Image [Right] Al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17" descr="A blue and white gradien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6740" y="4761"/>
            <a:ext cx="58952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7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17"/>
          <p:cNvSpPr txBox="1">
            <a:spLocks noGrp="1"/>
          </p:cNvSpPr>
          <p:nvPr>
            <p:ph type="body" idx="1"/>
          </p:nvPr>
        </p:nvSpPr>
        <p:spPr>
          <a:xfrm>
            <a:off x="604839" y="1573619"/>
            <a:ext cx="477000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117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17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117"/>
          <p:cNvSpPr>
            <a:spLocks noGrp="1"/>
          </p:cNvSpPr>
          <p:nvPr>
            <p:ph type="pic" idx="2"/>
          </p:nvPr>
        </p:nvSpPr>
        <p:spPr>
          <a:xfrm>
            <a:off x="6338292" y="-2"/>
            <a:ext cx="5853707" cy="658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117"/>
          <p:cNvSpPr txBox="1">
            <a:spLocks noGrp="1"/>
          </p:cNvSpPr>
          <p:nvPr>
            <p:ph type="body" idx="3"/>
          </p:nvPr>
        </p:nvSpPr>
        <p:spPr>
          <a:xfrm>
            <a:off x="604839" y="5464175"/>
            <a:ext cx="47700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1" name="Google Shape;28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6890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Image">
  <p:cSld name="Title and One Imag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8" descr="A purple and pink gradien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80468" y="-207409"/>
            <a:ext cx="32781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8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18"/>
          <p:cNvSpPr txBox="1">
            <a:spLocks noGrp="1"/>
          </p:cNvSpPr>
          <p:nvPr>
            <p:ph type="body" idx="1"/>
          </p:nvPr>
        </p:nvSpPr>
        <p:spPr>
          <a:xfrm>
            <a:off x="604839" y="1573620"/>
            <a:ext cx="5465762" cy="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118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18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118"/>
          <p:cNvSpPr txBox="1">
            <a:spLocks noGrp="1"/>
          </p:cNvSpPr>
          <p:nvPr>
            <p:ph type="body" idx="2"/>
          </p:nvPr>
        </p:nvSpPr>
        <p:spPr>
          <a:xfrm>
            <a:off x="9872663" y="5036251"/>
            <a:ext cx="1733550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118"/>
          <p:cNvSpPr>
            <a:spLocks noGrp="1"/>
          </p:cNvSpPr>
          <p:nvPr>
            <p:ph type="pic" idx="3"/>
          </p:nvPr>
        </p:nvSpPr>
        <p:spPr>
          <a:xfrm>
            <a:off x="609601" y="1998482"/>
            <a:ext cx="11168062" cy="4050866"/>
          </a:xfrm>
          <a:prstGeom prst="rect">
            <a:avLst/>
          </a:prstGeom>
          <a:noFill/>
          <a:ln>
            <a:noFill/>
          </a:ln>
        </p:spPr>
      </p:sp>
      <p:pic>
        <p:nvPicPr>
          <p:cNvPr id="290" name="Google Shape;290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319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Images">
  <p:cSld name="Title and Two Image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9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19"/>
          <p:cNvSpPr txBox="1">
            <a:spLocks noGrp="1"/>
          </p:cNvSpPr>
          <p:nvPr>
            <p:ph type="body" idx="1"/>
          </p:nvPr>
        </p:nvSpPr>
        <p:spPr>
          <a:xfrm>
            <a:off x="604839" y="1573620"/>
            <a:ext cx="5465762" cy="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119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19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119"/>
          <p:cNvSpPr txBox="1">
            <a:spLocks noGrp="1"/>
          </p:cNvSpPr>
          <p:nvPr>
            <p:ph type="body" idx="2"/>
          </p:nvPr>
        </p:nvSpPr>
        <p:spPr>
          <a:xfrm>
            <a:off x="6310313" y="1573619"/>
            <a:ext cx="5465762" cy="35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119"/>
          <p:cNvSpPr txBox="1">
            <a:spLocks noGrp="1"/>
          </p:cNvSpPr>
          <p:nvPr>
            <p:ph type="body" idx="3"/>
          </p:nvPr>
        </p:nvSpPr>
        <p:spPr>
          <a:xfrm>
            <a:off x="6310313" y="5359139"/>
            <a:ext cx="3582988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119"/>
          <p:cNvSpPr>
            <a:spLocks noGrp="1"/>
          </p:cNvSpPr>
          <p:nvPr>
            <p:ph type="pic" idx="4"/>
          </p:nvPr>
        </p:nvSpPr>
        <p:spPr>
          <a:xfrm>
            <a:off x="604838" y="2073275"/>
            <a:ext cx="5465762" cy="3190875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119"/>
          <p:cNvSpPr>
            <a:spLocks noGrp="1"/>
          </p:cNvSpPr>
          <p:nvPr>
            <p:ph type="pic" idx="5"/>
          </p:nvPr>
        </p:nvSpPr>
        <p:spPr>
          <a:xfrm>
            <a:off x="6310313" y="2073275"/>
            <a:ext cx="5465762" cy="3190875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119"/>
          <p:cNvSpPr txBox="1">
            <a:spLocks noGrp="1"/>
          </p:cNvSpPr>
          <p:nvPr>
            <p:ph type="body" idx="6"/>
          </p:nvPr>
        </p:nvSpPr>
        <p:spPr>
          <a:xfrm>
            <a:off x="604838" y="5359139"/>
            <a:ext cx="3582988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1" name="Google Shape;301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8685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Images">
  <p:cSld name="Title and Three Image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0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20"/>
          <p:cNvSpPr txBox="1">
            <a:spLocks noGrp="1"/>
          </p:cNvSpPr>
          <p:nvPr>
            <p:ph type="body" idx="1"/>
          </p:nvPr>
        </p:nvSpPr>
        <p:spPr>
          <a:xfrm>
            <a:off x="604839" y="1573620"/>
            <a:ext cx="3562349" cy="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120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20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120"/>
          <p:cNvSpPr>
            <a:spLocks noGrp="1"/>
          </p:cNvSpPr>
          <p:nvPr>
            <p:ph type="pic" idx="2"/>
          </p:nvPr>
        </p:nvSpPr>
        <p:spPr>
          <a:xfrm>
            <a:off x="604838" y="2073275"/>
            <a:ext cx="3562349" cy="3190875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120"/>
          <p:cNvSpPr txBox="1">
            <a:spLocks noGrp="1"/>
          </p:cNvSpPr>
          <p:nvPr>
            <p:ph type="body" idx="3"/>
          </p:nvPr>
        </p:nvSpPr>
        <p:spPr>
          <a:xfrm>
            <a:off x="604838" y="5359139"/>
            <a:ext cx="3562349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120"/>
          <p:cNvSpPr txBox="1">
            <a:spLocks noGrp="1"/>
          </p:cNvSpPr>
          <p:nvPr>
            <p:ph type="body" idx="4"/>
          </p:nvPr>
        </p:nvSpPr>
        <p:spPr>
          <a:xfrm>
            <a:off x="4406901" y="1573620"/>
            <a:ext cx="3562349" cy="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120"/>
          <p:cNvSpPr>
            <a:spLocks noGrp="1"/>
          </p:cNvSpPr>
          <p:nvPr>
            <p:ph type="pic" idx="5"/>
          </p:nvPr>
        </p:nvSpPr>
        <p:spPr>
          <a:xfrm>
            <a:off x="4406900" y="2073275"/>
            <a:ext cx="3562349" cy="3190875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120"/>
          <p:cNvSpPr txBox="1">
            <a:spLocks noGrp="1"/>
          </p:cNvSpPr>
          <p:nvPr>
            <p:ph type="body" idx="6"/>
          </p:nvPr>
        </p:nvSpPr>
        <p:spPr>
          <a:xfrm>
            <a:off x="4406900" y="5359139"/>
            <a:ext cx="3562349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0"/>
          <p:cNvSpPr txBox="1">
            <a:spLocks noGrp="1"/>
          </p:cNvSpPr>
          <p:nvPr>
            <p:ph type="body" idx="7"/>
          </p:nvPr>
        </p:nvSpPr>
        <p:spPr>
          <a:xfrm>
            <a:off x="8210552" y="1573620"/>
            <a:ext cx="3562349" cy="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120"/>
          <p:cNvSpPr>
            <a:spLocks noGrp="1"/>
          </p:cNvSpPr>
          <p:nvPr>
            <p:ph type="pic" idx="8"/>
          </p:nvPr>
        </p:nvSpPr>
        <p:spPr>
          <a:xfrm>
            <a:off x="8210551" y="2073275"/>
            <a:ext cx="3562349" cy="3190875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120"/>
          <p:cNvSpPr txBox="1">
            <a:spLocks noGrp="1"/>
          </p:cNvSpPr>
          <p:nvPr>
            <p:ph type="body" idx="9"/>
          </p:nvPr>
        </p:nvSpPr>
        <p:spPr>
          <a:xfrm>
            <a:off x="8210551" y="5359139"/>
            <a:ext cx="3562349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5" name="Google Shape;315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1813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 [Light] + Gradient">
  <p:cSld name="Full bleed image [Light] + Gradi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1" descr="A purple and pink gradi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025" y="0"/>
            <a:ext cx="4700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1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21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21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121"/>
          <p:cNvSpPr txBox="1">
            <a:spLocks noGrp="1"/>
          </p:cNvSpPr>
          <p:nvPr>
            <p:ph type="body" idx="1"/>
          </p:nvPr>
        </p:nvSpPr>
        <p:spPr>
          <a:xfrm>
            <a:off x="8201025" y="5229371"/>
            <a:ext cx="1900238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2" name="Google Shape;322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087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 [Light] Black Logo + Gradient">
  <p:cSld name="Full bleed image [Light] Black Logo + Gradi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22" descr="A purple and pink gradi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025" y="0"/>
            <a:ext cx="4700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2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22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22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122"/>
          <p:cNvSpPr txBox="1">
            <a:spLocks noGrp="1"/>
          </p:cNvSpPr>
          <p:nvPr>
            <p:ph type="body" idx="1"/>
          </p:nvPr>
        </p:nvSpPr>
        <p:spPr>
          <a:xfrm>
            <a:off x="8201025" y="5229371"/>
            <a:ext cx="1900238" cy="6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9" name="Google Shape;329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000" y="6134400"/>
            <a:ext cx="3438000" cy="64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23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 + Shape">
  <p:cSld name="Full bleed image + Shap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276289"/>
            <a:ext cx="4892510" cy="15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23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3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23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5" name="Google Shape;335;p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1DFA-ACA6-8A50-805B-FCD93930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083E8-FF88-3581-9C4F-E77151D3C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3B7AF-3D25-E342-BCE9-50A3A61A5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DFB22-D226-54A9-6544-69EF3BD6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CE2F-DF6C-CFC0-A97C-2E333D88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7C31A-5798-FAF1-9734-983712EC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5901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Caption + Large Copy [Light]">
  <p:cSld name="Image/Caption + Large Copy [Light]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4"/>
          <p:cNvSpPr>
            <a:spLocks noGrp="1"/>
          </p:cNvSpPr>
          <p:nvPr>
            <p:ph type="pic" idx="2"/>
          </p:nvPr>
        </p:nvSpPr>
        <p:spPr>
          <a:xfrm>
            <a:off x="0" y="0"/>
            <a:ext cx="607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124"/>
          <p:cNvSpPr txBox="1">
            <a:spLocks noGrp="1"/>
          </p:cNvSpPr>
          <p:nvPr>
            <p:ph type="body" idx="1"/>
          </p:nvPr>
        </p:nvSpPr>
        <p:spPr>
          <a:xfrm>
            <a:off x="6551628" y="278092"/>
            <a:ext cx="5221272" cy="577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124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24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124"/>
          <p:cNvSpPr txBox="1">
            <a:spLocks noGrp="1"/>
          </p:cNvSpPr>
          <p:nvPr>
            <p:ph type="body" idx="3"/>
          </p:nvPr>
        </p:nvSpPr>
        <p:spPr>
          <a:xfrm>
            <a:off x="604838" y="5233035"/>
            <a:ext cx="3562390" cy="81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2" name="Google Shape;342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47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Caption + Large Copy [Shape]">
  <p:cSld name="Image/Caption + Large Copy [Shape]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5"/>
          <p:cNvSpPr>
            <a:spLocks noGrp="1"/>
          </p:cNvSpPr>
          <p:nvPr>
            <p:ph type="pic" idx="2"/>
          </p:nvPr>
        </p:nvSpPr>
        <p:spPr>
          <a:xfrm>
            <a:off x="-3811" y="0"/>
            <a:ext cx="609251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125"/>
          <p:cNvSpPr txBox="1">
            <a:spLocks noGrp="1"/>
          </p:cNvSpPr>
          <p:nvPr>
            <p:ph type="body" idx="1"/>
          </p:nvPr>
        </p:nvSpPr>
        <p:spPr>
          <a:xfrm>
            <a:off x="6551628" y="278092"/>
            <a:ext cx="5221272" cy="577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125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25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140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/Caption + Large Copy [Dark]">
  <p:cSld name="Image/Caption + Large Copy [Dark]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6"/>
          <p:cNvSpPr>
            <a:spLocks noGrp="1"/>
          </p:cNvSpPr>
          <p:nvPr>
            <p:ph type="pic" idx="2"/>
          </p:nvPr>
        </p:nvSpPr>
        <p:spPr>
          <a:xfrm>
            <a:off x="0" y="0"/>
            <a:ext cx="6070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51" name="Google Shape;351;p126"/>
          <p:cNvSpPr txBox="1">
            <a:spLocks noGrp="1"/>
          </p:cNvSpPr>
          <p:nvPr>
            <p:ph type="body" idx="1"/>
          </p:nvPr>
        </p:nvSpPr>
        <p:spPr>
          <a:xfrm>
            <a:off x="6551628" y="278092"/>
            <a:ext cx="5221272" cy="577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126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26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p126"/>
          <p:cNvSpPr txBox="1">
            <a:spLocks noGrp="1"/>
          </p:cNvSpPr>
          <p:nvPr>
            <p:ph type="body" idx="3"/>
          </p:nvPr>
        </p:nvSpPr>
        <p:spPr>
          <a:xfrm>
            <a:off x="604838" y="5233035"/>
            <a:ext cx="3562390" cy="81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5" name="Google Shape;355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6134400"/>
            <a:ext cx="3438000" cy="64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9464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Quote Slide 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27" descr="A colorful background with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27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27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127"/>
          <p:cNvSpPr txBox="1">
            <a:spLocks noGrp="1"/>
          </p:cNvSpPr>
          <p:nvPr>
            <p:ph type="body" idx="1"/>
          </p:nvPr>
        </p:nvSpPr>
        <p:spPr>
          <a:xfrm>
            <a:off x="4238623" y="300038"/>
            <a:ext cx="7519987" cy="473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1" name="Google Shape;361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1276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2">
  <p:cSld name="Quote Slide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28" descr="A colorful background with a white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8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28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128"/>
          <p:cNvSpPr txBox="1">
            <a:spLocks noGrp="1"/>
          </p:cNvSpPr>
          <p:nvPr>
            <p:ph type="body" idx="1"/>
          </p:nvPr>
        </p:nvSpPr>
        <p:spPr>
          <a:xfrm>
            <a:off x="6143625" y="300038"/>
            <a:ext cx="5614985" cy="575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rgbClr val="002068"/>
              </a:buClr>
              <a:buSzPts val="1800"/>
              <a:buFont typeface="Arial"/>
              <a:buNone/>
              <a:defRPr sz="1800" b="1">
                <a:solidFill>
                  <a:srgbClr val="00206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0206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0206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02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7" name="Google Shape;367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1645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3">
  <p:cSld name="Quote Slide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29" descr="A blue and orang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608" y="0"/>
            <a:ext cx="11137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29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29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129"/>
          <p:cNvSpPr txBox="1">
            <a:spLocks noGrp="1"/>
          </p:cNvSpPr>
          <p:nvPr>
            <p:ph type="body" idx="1"/>
          </p:nvPr>
        </p:nvSpPr>
        <p:spPr>
          <a:xfrm>
            <a:off x="6143625" y="300038"/>
            <a:ext cx="5614985" cy="575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3" name="Google Shape;373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2169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5">
  <p:cSld name="Quote Slide 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30" descr="A colorful liquid shapes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0552" y="0"/>
            <a:ext cx="62514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30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0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130"/>
          <p:cNvSpPr txBox="1">
            <a:spLocks noGrp="1"/>
          </p:cNvSpPr>
          <p:nvPr>
            <p:ph type="body" idx="1"/>
          </p:nvPr>
        </p:nvSpPr>
        <p:spPr>
          <a:xfrm>
            <a:off x="442913" y="1514474"/>
            <a:ext cx="7272337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 b="0">
                <a:solidFill>
                  <a:srgbClr val="00206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>
                <a:solidFill>
                  <a:srgbClr val="0460A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130"/>
          <p:cNvSpPr>
            <a:spLocks noGrp="1"/>
          </p:cNvSpPr>
          <p:nvPr>
            <p:ph type="pic" idx="2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380" name="Google Shape;380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62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cons">
  <p:cSld name="Three Icons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1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1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1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p131"/>
          <p:cNvSpPr txBox="1">
            <a:spLocks noGrp="1"/>
          </p:cNvSpPr>
          <p:nvPr>
            <p:ph type="body" idx="1"/>
          </p:nvPr>
        </p:nvSpPr>
        <p:spPr>
          <a:xfrm>
            <a:off x="604839" y="3026004"/>
            <a:ext cx="3562350" cy="302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131"/>
          <p:cNvSpPr txBox="1">
            <a:spLocks noGrp="1"/>
          </p:cNvSpPr>
          <p:nvPr>
            <p:ph type="body" idx="2"/>
          </p:nvPr>
        </p:nvSpPr>
        <p:spPr>
          <a:xfrm>
            <a:off x="4406900" y="3026004"/>
            <a:ext cx="3562350" cy="302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131"/>
          <p:cNvSpPr txBox="1">
            <a:spLocks noGrp="1"/>
          </p:cNvSpPr>
          <p:nvPr>
            <p:ph type="body" idx="3"/>
          </p:nvPr>
        </p:nvSpPr>
        <p:spPr>
          <a:xfrm>
            <a:off x="8204626" y="3026004"/>
            <a:ext cx="3562350" cy="302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131"/>
          <p:cNvSpPr>
            <a:spLocks noGrp="1"/>
          </p:cNvSpPr>
          <p:nvPr>
            <p:ph type="pic" idx="4"/>
          </p:nvPr>
        </p:nvSpPr>
        <p:spPr>
          <a:xfrm>
            <a:off x="532800" y="1497600"/>
            <a:ext cx="1173600" cy="11736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131"/>
          <p:cNvSpPr>
            <a:spLocks noGrp="1"/>
          </p:cNvSpPr>
          <p:nvPr>
            <p:ph type="pic" idx="5"/>
          </p:nvPr>
        </p:nvSpPr>
        <p:spPr>
          <a:xfrm>
            <a:off x="4326163" y="1497600"/>
            <a:ext cx="1173600" cy="11736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131"/>
          <p:cNvSpPr>
            <a:spLocks noGrp="1"/>
          </p:cNvSpPr>
          <p:nvPr>
            <p:ph type="pic" idx="6"/>
          </p:nvPr>
        </p:nvSpPr>
        <p:spPr>
          <a:xfrm>
            <a:off x="8119526" y="1497600"/>
            <a:ext cx="1173600" cy="1173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1" name="Google Shape;391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5940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&amp; Blank">
  <p:cSld name="Title, Text &amp; Blank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3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body" idx="1"/>
          </p:nvPr>
        </p:nvSpPr>
        <p:spPr>
          <a:xfrm>
            <a:off x="604839" y="1573619"/>
            <a:ext cx="4770000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133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3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5" name="Google Shape;405;p133"/>
          <p:cNvSpPr txBox="1">
            <a:spLocks noGrp="1"/>
          </p:cNvSpPr>
          <p:nvPr>
            <p:ph type="body" idx="2"/>
          </p:nvPr>
        </p:nvSpPr>
        <p:spPr>
          <a:xfrm>
            <a:off x="604839" y="5464175"/>
            <a:ext cx="47700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6" name="Google Shape;406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1472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Divider 1">
  <p:cSld name="2_Section Divider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34" descr="A colorful blots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1784" t="2925" r="9123" b="488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34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4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134"/>
          <p:cNvSpPr txBox="1"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4"/>
          <p:cNvSpPr txBox="1">
            <a:spLocks noGrp="1"/>
          </p:cNvSpPr>
          <p:nvPr>
            <p:ph type="body" idx="1"/>
          </p:nvPr>
        </p:nvSpPr>
        <p:spPr>
          <a:xfrm>
            <a:off x="604838" y="338018"/>
            <a:ext cx="3802062" cy="125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>
                <a:solidFill>
                  <a:srgbClr val="0460A9"/>
                </a:solidFill>
              </a:defRPr>
            </a:lvl2pPr>
            <a:lvl3pPr marL="1371600" lvl="2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3" name="Google Shape;413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576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tags" Target="../tags/tag2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67.xml"/><Relationship Id="rId51" Type="http://schemas.openxmlformats.org/officeDocument/2006/relationships/oleObject" Target="../embeddings/oleObject7.bin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slideLayout" Target="../slideLayouts/slideLayout110.xml"/><Relationship Id="rId7" Type="http://schemas.openxmlformats.org/officeDocument/2006/relationships/tags" Target="../tags/tag25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1.xml"/><Relationship Id="rId9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60BB743-0235-56FB-56B1-4D2D616206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86874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0BB743-0235-56FB-56B1-4D2D61620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9521B-86BF-CB35-A289-DB66FA94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F185-5E12-4F0E-0383-2D2AF606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1964-EF20-E3E3-2658-412778927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00395-9271-488F-86C4-5FEC6C905882}" type="datetimeFigureOut">
              <a:rPr lang="es-MX" smtClean="0"/>
              <a:t>10/09/2024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CF8D4-3D40-F7B4-7C08-8F575A32C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DA7B-47FD-6114-D8D7-B22DCCAB3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A463C-CDBA-4079-B6FD-839D1C64C1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A91C60F-9288-5935-FA84-F7681C4BA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804261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395" imgH="396" progId="TCLayout.ActiveDocument.1">
                  <p:embed/>
                </p:oleObj>
              </mc:Choice>
              <mc:Fallback>
                <p:oleObj name="think-cell Slide" r:id="rId51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91C60F-9288-5935-FA84-F7681C4BA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Business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>
          <p15:clr>
            <a:srgbClr val="F26B43"/>
          </p15:clr>
        </p15:guide>
        <p15:guide id="2" pos="3975">
          <p15:clr>
            <a:srgbClr val="F26B43"/>
          </p15:clr>
        </p15:guide>
        <p15:guide id="3" orient="horz" pos="243">
          <p15:clr>
            <a:srgbClr val="F26B43"/>
          </p15:clr>
        </p15:guide>
        <p15:guide id="4" orient="horz" pos="3812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1015">
          <p15:clr>
            <a:srgbClr val="F26B43"/>
          </p15:clr>
        </p15:guide>
        <p15:guide id="7" orient="horz" pos="1639">
          <p15:clr>
            <a:srgbClr val="F26B43"/>
          </p15:clr>
        </p15:guide>
        <p15:guide id="8" orient="horz" pos="1781">
          <p15:clr>
            <a:srgbClr val="F26B43"/>
          </p15:clr>
        </p15:guide>
        <p15:guide id="9" orient="horz" pos="2544">
          <p15:clr>
            <a:srgbClr val="F26B43"/>
          </p15:clr>
        </p15:guide>
        <p15:guide id="10" orient="horz" pos="3174">
          <p15:clr>
            <a:srgbClr val="F26B43"/>
          </p15:clr>
        </p15:guide>
        <p15:guide id="11" orient="horz" pos="3316">
          <p15:clr>
            <a:srgbClr val="F26B43"/>
          </p15:clr>
        </p15:guide>
        <p15:guide id="12" pos="7416">
          <p15:clr>
            <a:srgbClr val="F26B43"/>
          </p15:clr>
        </p15:guide>
        <p15:guide id="13" pos="381">
          <p15:clr>
            <a:srgbClr val="F26B43"/>
          </p15:clr>
        </p15:guide>
        <p15:guide id="14" pos="1434">
          <p15:clr>
            <a:srgbClr val="F26B43"/>
          </p15:clr>
        </p15:guide>
        <p15:guide id="15" pos="1581">
          <p15:clr>
            <a:srgbClr val="F26B43"/>
          </p15:clr>
        </p15:guide>
        <p15:guide id="16" pos="2625">
          <p15:clr>
            <a:srgbClr val="F26B43"/>
          </p15:clr>
        </p15:guide>
        <p15:guide id="17" pos="2776">
          <p15:clr>
            <a:srgbClr val="F26B43"/>
          </p15:clr>
        </p15:guide>
        <p15:guide id="18" pos="3824">
          <p15:clr>
            <a:srgbClr val="F26B43"/>
          </p15:clr>
        </p15:guide>
        <p15:guide id="19" pos="5020">
          <p15:clr>
            <a:srgbClr val="F26B43"/>
          </p15:clr>
        </p15:guide>
        <p15:guide id="20" pos="5166">
          <p15:clr>
            <a:srgbClr val="F26B43"/>
          </p15:clr>
        </p15:guide>
        <p15:guide id="21" pos="6219">
          <p15:clr>
            <a:srgbClr val="F26B43"/>
          </p15:clr>
        </p15:guide>
        <p15:guide id="22" pos="63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63425B0-F197-9DEA-359F-8EB95A0305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711875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6" imgH="416" progId="TCLayout.ActiveDocument.1">
                  <p:embed/>
                </p:oleObj>
              </mc:Choice>
              <mc:Fallback>
                <p:oleObj name="think-cell Slide" r:id="rId51" imgW="416" imgH="41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3425B0-F197-9DEA-359F-8EB95A030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20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60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460A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460A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ftr" idx="11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94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>
          <p15:clr>
            <a:srgbClr val="F26B43"/>
          </p15:clr>
        </p15:guide>
        <p15:guide id="2" pos="3975">
          <p15:clr>
            <a:srgbClr val="F26B43"/>
          </p15:clr>
        </p15:guide>
        <p15:guide id="3" orient="horz" pos="243">
          <p15:clr>
            <a:srgbClr val="F26B43"/>
          </p15:clr>
        </p15:guide>
        <p15:guide id="4" orient="horz" pos="3812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1015">
          <p15:clr>
            <a:srgbClr val="F26B43"/>
          </p15:clr>
        </p15:guide>
        <p15:guide id="7" orient="horz" pos="1639">
          <p15:clr>
            <a:srgbClr val="F26B43"/>
          </p15:clr>
        </p15:guide>
        <p15:guide id="8" orient="horz" pos="1781">
          <p15:clr>
            <a:srgbClr val="F26B43"/>
          </p15:clr>
        </p15:guide>
        <p15:guide id="9" orient="horz" pos="2544">
          <p15:clr>
            <a:srgbClr val="F26B43"/>
          </p15:clr>
        </p15:guide>
        <p15:guide id="10" orient="horz" pos="3174">
          <p15:clr>
            <a:srgbClr val="F26B43"/>
          </p15:clr>
        </p15:guide>
        <p15:guide id="11" orient="horz" pos="3316">
          <p15:clr>
            <a:srgbClr val="F26B43"/>
          </p15:clr>
        </p15:guide>
        <p15:guide id="12" pos="7416">
          <p15:clr>
            <a:srgbClr val="F26B43"/>
          </p15:clr>
        </p15:guide>
        <p15:guide id="13" pos="381">
          <p15:clr>
            <a:srgbClr val="F26B43"/>
          </p15:clr>
        </p15:guide>
        <p15:guide id="14" pos="1434">
          <p15:clr>
            <a:srgbClr val="F26B43"/>
          </p15:clr>
        </p15:guide>
        <p15:guide id="15" pos="1581">
          <p15:clr>
            <a:srgbClr val="F26B43"/>
          </p15:clr>
        </p15:guide>
        <p15:guide id="16" pos="2625">
          <p15:clr>
            <a:srgbClr val="F26B43"/>
          </p15:clr>
        </p15:guide>
        <p15:guide id="17" pos="2776">
          <p15:clr>
            <a:srgbClr val="F26B43"/>
          </p15:clr>
        </p15:guide>
        <p15:guide id="18" pos="3824">
          <p15:clr>
            <a:srgbClr val="F26B43"/>
          </p15:clr>
        </p15:guide>
        <p15:guide id="19" pos="5020">
          <p15:clr>
            <a:srgbClr val="F26B43"/>
          </p15:clr>
        </p15:guide>
        <p15:guide id="20" pos="5166">
          <p15:clr>
            <a:srgbClr val="F26B43"/>
          </p15:clr>
        </p15:guide>
        <p15:guide id="21" pos="6219">
          <p15:clr>
            <a:srgbClr val="F26B43"/>
          </p15:clr>
        </p15:guide>
        <p15:guide id="22" pos="63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6" imgH="416" progId="TCLayout.ActiveDocument.1">
                  <p:embed/>
                </p:oleObj>
              </mc:Choice>
              <mc:Fallback>
                <p:oleObj name="think-cell Slide" r:id="rId9" imgW="416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4C858-7454-8643-A91C-B389B3F5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E75C2-6857-CB4B-9D3A-9867328B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994C5-9E31-214C-822D-F9408D862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5B6F-D5D8-074C-8767-DAF28097D56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385D2-06F6-CF4A-B82A-FEEB28187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CC2BF-6E38-A94F-9EAF-26964A11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63C6-0F8C-2C42-87FE-FED2E84B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3.e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0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3.e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1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3.e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2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7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3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5" Type="http://schemas.openxmlformats.org/officeDocument/2006/relationships/image" Target="../media/image3.emf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Relationship Id="rId1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7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4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5" Type="http://schemas.openxmlformats.org/officeDocument/2006/relationships/image" Target="../media/image3.emf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Relationship Id="rId1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3.png"/><Relationship Id="rId18" Type="http://schemas.openxmlformats.org/officeDocument/2006/relationships/image" Target="../media/image66.png"/><Relationship Id="rId26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microsoft.com/office/2007/relationships/hdphoto" Target="../media/hdphoto7.wdp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microsoft.com/office/2007/relationships/hdphoto" Target="../media/hdphoto5.wdp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66.xml"/><Relationship Id="rId6" Type="http://schemas.microsoft.com/office/2007/relationships/hdphoto" Target="../media/hdphoto1.wdp"/><Relationship Id="rId11" Type="http://schemas.openxmlformats.org/officeDocument/2006/relationships/image" Target="../media/image61.png"/><Relationship Id="rId24" Type="http://schemas.openxmlformats.org/officeDocument/2006/relationships/image" Target="../media/image69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23" Type="http://schemas.microsoft.com/office/2007/relationships/hdphoto" Target="../media/hdphoto8.wdp"/><Relationship Id="rId28" Type="http://schemas.openxmlformats.org/officeDocument/2006/relationships/image" Target="../media/image3.emf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microsoft.com/office/2007/relationships/hdphoto" Target="../media/hdphoto4.wdp"/><Relationship Id="rId22" Type="http://schemas.openxmlformats.org/officeDocument/2006/relationships/image" Target="../media/image68.png"/><Relationship Id="rId27" Type="http://schemas.microsoft.com/office/2007/relationships/hdphoto" Target="../media/hdphoto9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5.xml"/><Relationship Id="rId6" Type="http://schemas.openxmlformats.org/officeDocument/2006/relationships/image" Target="../media/image77.svg"/><Relationship Id="rId11" Type="http://schemas.openxmlformats.org/officeDocument/2006/relationships/image" Target="../media/image3.emf"/><Relationship Id="rId5" Type="http://schemas.openxmlformats.org/officeDocument/2006/relationships/image" Target="../media/image76.png"/><Relationship Id="rId10" Type="http://schemas.openxmlformats.org/officeDocument/2006/relationships/image" Target="../media/image75.svg"/><Relationship Id="rId4" Type="http://schemas.openxmlformats.org/officeDocument/2006/relationships/image" Target="../media/image1.emf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5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7.sv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6.xml"/><Relationship Id="rId6" Type="http://schemas.openxmlformats.org/officeDocument/2006/relationships/image" Target="../media/image76.png"/><Relationship Id="rId11" Type="http://schemas.openxmlformats.org/officeDocument/2006/relationships/image" Target="../media/image79.svg"/><Relationship Id="rId5" Type="http://schemas.openxmlformats.org/officeDocument/2006/relationships/image" Target="../media/image1.emf"/><Relationship Id="rId10" Type="http://schemas.openxmlformats.org/officeDocument/2006/relationships/image" Target="../media/image78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1.svg"/><Relationship Id="rId1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3.e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7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1.emf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1.emf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83.svg"/><Relationship Id="rId7" Type="http://schemas.openxmlformats.org/officeDocument/2006/relationships/image" Target="../media/image86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3.e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80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9.xml"/><Relationship Id="rId6" Type="http://schemas.openxmlformats.org/officeDocument/2006/relationships/image" Target="../media/image77.svg"/><Relationship Id="rId11" Type="http://schemas.openxmlformats.org/officeDocument/2006/relationships/image" Target="../media/image74.png"/><Relationship Id="rId5" Type="http://schemas.openxmlformats.org/officeDocument/2006/relationships/image" Target="../media/image76.png"/><Relationship Id="rId10" Type="http://schemas.openxmlformats.org/officeDocument/2006/relationships/image" Target="../media/image79.svg"/><Relationship Id="rId4" Type="http://schemas.openxmlformats.org/officeDocument/2006/relationships/image" Target="../media/image1.emf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gradFill flip="none" rotWithShape="1">
              <a:gsLst>
                <a:gs pos="68000">
                  <a:srgbClr val="2DCCD2"/>
                </a:gs>
                <a:gs pos="18000">
                  <a:srgbClr val="A1FC7D"/>
                </a:gs>
              </a:gsLst>
              <a:lin ang="2700000" scaled="1"/>
              <a:tileRect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gradFill>
              <a:gsLst>
                <a:gs pos="81000">
                  <a:srgbClr val="F2A61C"/>
                </a:gs>
                <a:gs pos="33000">
                  <a:srgbClr val="B21877"/>
                </a:gs>
              </a:gsLst>
              <a:lin ang="2700000" scaled="1"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rgbClr val="C21D3F">
                <a:alpha val="53000"/>
              </a:srgbClr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5777C482-A605-49D3-7A7A-E6D63C433DDA}"/>
              </a:ext>
            </a:extLst>
          </p:cNvPr>
          <p:cNvSpPr txBox="1">
            <a:spLocks/>
          </p:cNvSpPr>
          <p:nvPr/>
        </p:nvSpPr>
        <p:spPr>
          <a:xfrm>
            <a:off x="604838" y="3990974"/>
            <a:ext cx="4510395" cy="1047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Norberto Aranzabal Garcia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Arial" panose="020B0604020202020204"/>
              </a:rPr>
              <a:t>Manuela Londoño Florez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latin typeface="Arial" panose="020B0604020202020204"/>
              </a:rPr>
              <a:t>Sept 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376363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Targeting, Segmentation &amp; Tiering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01DD6-8F75-6CFE-8CAF-EEDDBA266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64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KISQALI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STAGE: Growth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5044"/>
              </p:ext>
            </p:extLst>
          </p:nvPr>
        </p:nvGraphicFramePr>
        <p:xfrm>
          <a:off x="8263337" y="2316634"/>
          <a:ext cx="3637443" cy="2028788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&gt;25% CDKS ABEMA-RIBO VS PALBOCICLIB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11%-25% CDKS ABEMA-RIBO VS PALBOCICLIB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0%-10% CDKS ABEMA-RIBO VS PALBOCICLIB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48186"/>
              </p:ext>
            </p:extLst>
          </p:nvPr>
        </p:nvGraphicFramePr>
        <p:xfrm>
          <a:off x="439896" y="2316634"/>
          <a:ext cx="2111521" cy="173274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Abemaciclib</a:t>
                      </a: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Palbociclib</a:t>
                      </a:r>
                    </a:p>
                    <a:p>
                      <a:pPr algn="ctr" fontAlgn="ctr"/>
                      <a:r>
                        <a:rPr lang="en-IN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Ribociclib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/>
        </p:nvGraphicFramePr>
        <p:xfrm>
          <a:off x="2649579" y="2316634"/>
          <a:ext cx="1769638" cy="2535985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Oncology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Gynecology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Haematology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/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(75%-100%)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(50%-75%)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(25%-50%)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7727BAE2-FE32-DC9A-FDDE-BE3FCABE3E12}"/>
              </a:ext>
            </a:extLst>
          </p:cNvPr>
          <p:cNvGrpSpPr/>
          <p:nvPr/>
        </p:nvGrpSpPr>
        <p:grpSpPr>
          <a:xfrm>
            <a:off x="435736" y="1008713"/>
            <a:ext cx="11516974" cy="841543"/>
            <a:chOff x="435736" y="1008713"/>
            <a:chExt cx="11516974" cy="84154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A0924A2-1024-3D34-47EF-100A646B944F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7" name="Graphic 56" descr="User with solid fill">
              <a:extLst>
                <a:ext uri="{FF2B5EF4-FFF2-40B4-BE49-F238E27FC236}">
                  <a16:creationId xmlns:a16="http://schemas.microsoft.com/office/drawing/2014/main" id="{12733BDA-B0CA-C533-2C80-B39630C3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40D7D0-D97A-4AC0-913E-51F11A96BBBE}"/>
                </a:ext>
              </a:extLst>
            </p:cNvPr>
            <p:cNvSpPr/>
            <p:nvPr/>
          </p:nvSpPr>
          <p:spPr>
            <a:xfrm>
              <a:off x="9372599" y="1014119"/>
              <a:ext cx="2569605" cy="406537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FF335F6-2092-5D48-93E0-041C33224EFF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87BF57-6DA3-62B1-45CD-4D03429ABBED}"/>
                </a:ext>
              </a:extLst>
            </p:cNvPr>
            <p:cNvSpPr/>
            <p:nvPr/>
          </p:nvSpPr>
          <p:spPr>
            <a:xfrm>
              <a:off x="9918234" y="1038759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4B2B8C-5298-9F2A-EA67-0FC5DD23AA2F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6B487E-2B14-6B69-E850-653DE8FC9AB2}"/>
                </a:ext>
              </a:extLst>
            </p:cNvPr>
            <p:cNvSpPr txBox="1"/>
            <p:nvPr/>
          </p:nvSpPr>
          <p:spPr>
            <a:xfrm>
              <a:off x="10429787" y="1470549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20%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8C9F28-07FB-6239-DBCB-F36EE8E487CF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1C7EB96-3B6E-D90F-1F09-5B5DE78A35C1}"/>
                </a:ext>
              </a:extLst>
            </p:cNvPr>
            <p:cNvSpPr/>
            <p:nvPr/>
          </p:nvSpPr>
          <p:spPr>
            <a:xfrm>
              <a:off x="6095999" y="1008713"/>
              <a:ext cx="3276599" cy="415238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99C5682-5515-7CF1-5F38-234FC5BE839A}"/>
                </a:ext>
              </a:extLst>
            </p:cNvPr>
            <p:cNvSpPr txBox="1"/>
            <p:nvPr/>
          </p:nvSpPr>
          <p:spPr>
            <a:xfrm>
              <a:off x="7734298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30%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6" name="Graphic 65" descr="DNA with solid fill">
              <a:extLst>
                <a:ext uri="{FF2B5EF4-FFF2-40B4-BE49-F238E27FC236}">
                  <a16:creationId xmlns:a16="http://schemas.microsoft.com/office/drawing/2014/main" id="{E9245180-B87E-7BCC-FD62-B328B2DD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9866010" y="1052080"/>
              <a:ext cx="351019" cy="351019"/>
            </a:xfrm>
            <a:prstGeom prst="rect">
              <a:avLst/>
            </a:prstGeom>
          </p:spPr>
        </p:pic>
        <p:pic>
          <p:nvPicPr>
            <p:cNvPr id="67" name="Graphic 66" descr="First aid kit with solid fill">
              <a:extLst>
                <a:ext uri="{FF2B5EF4-FFF2-40B4-BE49-F238E27FC236}">
                  <a16:creationId xmlns:a16="http://schemas.microsoft.com/office/drawing/2014/main" id="{B0404BEF-F9BB-ABC8-65FB-05FF2CD13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91E03D-9227-6BB3-431D-00595CF52C34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9" name="Graphic 68" descr="Mountains with solid fill">
              <a:extLst>
                <a:ext uri="{FF2B5EF4-FFF2-40B4-BE49-F238E27FC236}">
                  <a16:creationId xmlns:a16="http://schemas.microsoft.com/office/drawing/2014/main" id="{1F472E8E-EAED-71A3-0380-C48BDBCA1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6CD9DF-BDFD-200F-6340-7ACC627B3A55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EF6712-18F2-56CB-564B-7184939D91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12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gradFill flip="none" rotWithShape="1">
              <a:gsLst>
                <a:gs pos="82000">
                  <a:srgbClr val="C40D3C"/>
                </a:gs>
                <a:gs pos="29000">
                  <a:srgbClr val="C9BC94"/>
                </a:gs>
              </a:gsLst>
              <a:lin ang="2700000" scaled="1"/>
              <a:tileRect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gradFill>
              <a:gsLst>
                <a:gs pos="64000">
                  <a:srgbClr val="C7BA90"/>
                </a:gs>
                <a:gs pos="28000">
                  <a:srgbClr val="C40D3C"/>
                </a:gs>
              </a:gsLst>
              <a:lin ang="2700000" scaled="1"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rgbClr val="C21D3F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Scemblix</a:t>
            </a:r>
            <a:endParaRPr kumimoji="0" lang="en-GB" sz="6000" b="1" i="0" u="none" strike="noStrike" kern="1200" cap="none" spc="-10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B938F-2D48-CF4B-F8D8-B6FF3B5B8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68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4363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SCEMBLIX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Penetration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E9F6F-9EC9-F8EA-2F18-EC17D0750D21}"/>
              </a:ext>
            </a:extLst>
          </p:cNvPr>
          <p:cNvGrpSpPr/>
          <p:nvPr/>
        </p:nvGrpSpPr>
        <p:grpSpPr>
          <a:xfrm>
            <a:off x="435736" y="1008713"/>
            <a:ext cx="11516974" cy="841543"/>
            <a:chOff x="435736" y="1008713"/>
            <a:chExt cx="11516974" cy="8415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D35AB-C20F-51B7-9D9A-CE63170D41A2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Graphic 5" descr="User with solid fill">
              <a:extLst>
                <a:ext uri="{FF2B5EF4-FFF2-40B4-BE49-F238E27FC236}">
                  <a16:creationId xmlns:a16="http://schemas.microsoft.com/office/drawing/2014/main" id="{B84637A5-1E36-7200-7BD7-20C3950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52696-D7F5-4AB4-C797-B3D7CF234610}"/>
                </a:ext>
              </a:extLst>
            </p:cNvPr>
            <p:cNvSpPr/>
            <p:nvPr/>
          </p:nvSpPr>
          <p:spPr>
            <a:xfrm>
              <a:off x="7736965" y="1014119"/>
              <a:ext cx="4205240" cy="406538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1B69C-1A3B-DF82-4D2E-10AC035B429B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B8B87-DFE5-45D6-BCFB-9AEAA550AE86}"/>
                </a:ext>
              </a:extLst>
            </p:cNvPr>
            <p:cNvSpPr/>
            <p:nvPr/>
          </p:nvSpPr>
          <p:spPr>
            <a:xfrm>
              <a:off x="8392185" y="1048076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A2DF2-FD51-013F-574D-674488387085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481-1F4E-AA3E-BBFE-0973DD405E58}"/>
                </a:ext>
              </a:extLst>
            </p:cNvPr>
            <p:cNvSpPr txBox="1"/>
            <p:nvPr/>
          </p:nvSpPr>
          <p:spPr>
            <a:xfrm>
              <a:off x="9134451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71E898-1AC4-34CE-F671-6E2C4DAE331E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7F27A-2DBA-5163-F42B-2D812F30B7CA}"/>
                </a:ext>
              </a:extLst>
            </p:cNvPr>
            <p:cNvSpPr/>
            <p:nvPr/>
          </p:nvSpPr>
          <p:spPr>
            <a:xfrm>
              <a:off x="6096000" y="1008713"/>
              <a:ext cx="1676784" cy="412521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D2EFD-9949-F570-AD9E-8ADFBBE0F56F}"/>
                </a:ext>
              </a:extLst>
            </p:cNvPr>
            <p:cNvSpPr txBox="1"/>
            <p:nvPr/>
          </p:nvSpPr>
          <p:spPr>
            <a:xfrm>
              <a:off x="6721582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" name="Graphic 17" descr="DNA with solid fill">
              <a:extLst>
                <a:ext uri="{FF2B5EF4-FFF2-40B4-BE49-F238E27FC236}">
                  <a16:creationId xmlns:a16="http://schemas.microsoft.com/office/drawing/2014/main" id="{DD6AA676-A568-DB28-4050-3BE7F798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8339961" y="1061397"/>
              <a:ext cx="351019" cy="351019"/>
            </a:xfrm>
            <a:prstGeom prst="rect">
              <a:avLst/>
            </a:prstGeom>
          </p:spPr>
        </p:pic>
        <p:pic>
          <p:nvPicPr>
            <p:cNvPr id="8" name="Graphic 7" descr="First aid kit with solid fill">
              <a:extLst>
                <a:ext uri="{FF2B5EF4-FFF2-40B4-BE49-F238E27FC236}">
                  <a16:creationId xmlns:a16="http://schemas.microsoft.com/office/drawing/2014/main" id="{2AAB5AAE-2106-8373-9957-9C9F97D3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3EE3BB-CBA7-20CD-BDED-55598BC6AD39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c 4" descr="Mountains with solid fill">
              <a:extLst>
                <a:ext uri="{FF2B5EF4-FFF2-40B4-BE49-F238E27FC236}">
                  <a16:creationId xmlns:a16="http://schemas.microsoft.com/office/drawing/2014/main" id="{A42203DA-2A66-CA4C-8CF9-94EDC6AD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26741-C770-2F61-49B0-628D94E15223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73101"/>
              </p:ext>
            </p:extLst>
          </p:nvPr>
        </p:nvGraphicFramePr>
        <p:xfrm>
          <a:off x="8263337" y="2316634"/>
          <a:ext cx="3637443" cy="2028788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&gt;25% PONA, Y BOSU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11%-25% PONA, Y BOSU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0%-10% (PONA+ BOSU)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37135"/>
              </p:ext>
            </p:extLst>
          </p:nvPr>
        </p:nvGraphicFramePr>
        <p:xfrm>
          <a:off x="439896" y="2316634"/>
          <a:ext cx="2111521" cy="197658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Ponatinib</a:t>
                      </a:r>
                    </a:p>
                    <a:p>
                      <a:pPr algn="ctr" fontAlgn="ctr"/>
                      <a:r>
                        <a:rPr lang="en-IN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Dasatinib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Imatinib</a:t>
                      </a: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Nilotinib</a:t>
                      </a: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Bosutinib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13501"/>
              </p:ext>
            </p:extLst>
          </p:nvPr>
        </p:nvGraphicFramePr>
        <p:xfrm>
          <a:off x="2649579" y="2316634"/>
          <a:ext cx="1769638" cy="2535985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Hematology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Oncology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81700"/>
              </p:ext>
            </p:extLst>
          </p:nvPr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(26%-40%)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(1%-10%)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A4B869B-3F05-CD5B-237C-9A2116FF96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88FD09-0E17-9FC3-C8CD-8A7B8910BAE3}"/>
              </a:ext>
            </a:extLst>
          </p:cNvPr>
          <p:cNvSpPr txBox="1"/>
          <p:nvPr/>
        </p:nvSpPr>
        <p:spPr>
          <a:xfrm>
            <a:off x="5264716" y="5351262"/>
            <a:ext cx="25080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</a:t>
            </a:r>
            <a:r>
              <a:rPr lang="es-MX" dirty="0" err="1"/>
              <a:t>Nilotinib</a:t>
            </a:r>
            <a:r>
              <a:rPr lang="es-MX" dirty="0"/>
              <a:t> </a:t>
            </a:r>
            <a:r>
              <a:rPr lang="es-MX" dirty="0" err="1"/>
              <a:t>Adoption</a:t>
            </a:r>
            <a:endParaRPr lang="es-MX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8BEE2-49BE-A87F-5D04-D7E3C4B08C60}"/>
              </a:ext>
            </a:extLst>
          </p:cNvPr>
          <p:cNvSpPr txBox="1"/>
          <p:nvPr/>
        </p:nvSpPr>
        <p:spPr>
          <a:xfrm>
            <a:off x="7847737" y="5934670"/>
            <a:ext cx="446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*Ver cómo podemos incluir en </a:t>
            </a:r>
            <a:r>
              <a:rPr lang="es-MX" dirty="0" err="1"/>
              <a:t>profile</a:t>
            </a:r>
            <a:r>
              <a:rPr lang="es-MX" dirty="0"/>
              <a:t> los médicos que tienen MAB + los que están pidiendo pacientes </a:t>
            </a:r>
            <a:r>
              <a:rPr lang="es-MX" dirty="0" err="1"/>
              <a:t>especificos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615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solidFill>
              <a:srgbClr val="F8A387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rgbClr val="6B156B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Jakavi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B1982-EF3F-544B-2B80-BA7885BAC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19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JAKAVI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Growth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19611"/>
              </p:ext>
            </p:extLst>
          </p:nvPr>
        </p:nvGraphicFramePr>
        <p:xfrm>
          <a:off x="8263337" y="2316634"/>
          <a:ext cx="3637443" cy="2028788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61993"/>
              </p:ext>
            </p:extLst>
          </p:nvPr>
        </p:nvGraphicFramePr>
        <p:xfrm>
          <a:off x="82194" y="2316633"/>
          <a:ext cx="2469224" cy="1525901"/>
        </p:xfrm>
        <a:graphic>
          <a:graphicData uri="http://schemas.openxmlformats.org/drawingml/2006/table">
            <a:tbl>
              <a:tblPr/>
              <a:tblGrid>
                <a:gridCol w="1592494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6730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443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102146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Ruxolitinib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Hydroxycarbamide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26749"/>
              </p:ext>
            </p:extLst>
          </p:nvPr>
        </p:nvGraphicFramePr>
        <p:xfrm>
          <a:off x="2649579" y="2316634"/>
          <a:ext cx="1769638" cy="2535985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Haematology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Oncology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96097"/>
              </p:ext>
            </p:extLst>
          </p:nvPr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(75%-100%)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(50%-75%)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(25%-50%)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1E413FA3-EEAD-2ED1-E4D6-E6DDE0C1ACB1}"/>
              </a:ext>
            </a:extLst>
          </p:cNvPr>
          <p:cNvGrpSpPr/>
          <p:nvPr/>
        </p:nvGrpSpPr>
        <p:grpSpPr>
          <a:xfrm>
            <a:off x="435736" y="1008713"/>
            <a:ext cx="11516974" cy="841543"/>
            <a:chOff x="435736" y="1008713"/>
            <a:chExt cx="11516974" cy="8415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BF343C-192E-4454-8462-2FCB22ABBFA8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2" name="Graphic 41" descr="User with solid fill">
              <a:extLst>
                <a:ext uri="{FF2B5EF4-FFF2-40B4-BE49-F238E27FC236}">
                  <a16:creationId xmlns:a16="http://schemas.microsoft.com/office/drawing/2014/main" id="{E56138E2-3EAD-1F41-B3F1-6E00F83B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6F3344-01D0-922C-8914-21F469C7A871}"/>
                </a:ext>
              </a:extLst>
            </p:cNvPr>
            <p:cNvSpPr/>
            <p:nvPr/>
          </p:nvSpPr>
          <p:spPr>
            <a:xfrm>
              <a:off x="9372599" y="1014119"/>
              <a:ext cx="2569605" cy="406537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694F27-DFA4-932B-4605-00196BE7BCF4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3BAE155-09FA-7673-9698-8AF90DDBD5EA}"/>
                </a:ext>
              </a:extLst>
            </p:cNvPr>
            <p:cNvSpPr/>
            <p:nvPr/>
          </p:nvSpPr>
          <p:spPr>
            <a:xfrm>
              <a:off x="9918234" y="1038759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E5D223D-DF3D-C2C9-62B0-E3DB8471BC28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C635D5-D4FE-98E6-2A0B-AE75415453E1}"/>
                </a:ext>
              </a:extLst>
            </p:cNvPr>
            <p:cNvSpPr txBox="1"/>
            <p:nvPr/>
          </p:nvSpPr>
          <p:spPr>
            <a:xfrm>
              <a:off x="10429787" y="1470549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20%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CBDCE7B-55EE-6878-C87B-80BBCAABFA3D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74222D5-C5FA-BBD8-F509-6CDE9432730A}"/>
                </a:ext>
              </a:extLst>
            </p:cNvPr>
            <p:cNvSpPr/>
            <p:nvPr/>
          </p:nvSpPr>
          <p:spPr>
            <a:xfrm>
              <a:off x="6095999" y="1008713"/>
              <a:ext cx="3276599" cy="415238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FC7514C-6159-064C-17B5-883F07A97083}"/>
                </a:ext>
              </a:extLst>
            </p:cNvPr>
            <p:cNvSpPr txBox="1"/>
            <p:nvPr/>
          </p:nvSpPr>
          <p:spPr>
            <a:xfrm>
              <a:off x="7734298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30%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1" name="Graphic 50" descr="DNA with solid fill">
              <a:extLst>
                <a:ext uri="{FF2B5EF4-FFF2-40B4-BE49-F238E27FC236}">
                  <a16:creationId xmlns:a16="http://schemas.microsoft.com/office/drawing/2014/main" id="{8F5C44DD-C6CE-F819-6F3D-6C8142A57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9866010" y="1052080"/>
              <a:ext cx="351019" cy="351019"/>
            </a:xfrm>
            <a:prstGeom prst="rect">
              <a:avLst/>
            </a:prstGeom>
          </p:spPr>
        </p:pic>
        <p:pic>
          <p:nvPicPr>
            <p:cNvPr id="52" name="Graphic 51" descr="First aid kit with solid fill">
              <a:extLst>
                <a:ext uri="{FF2B5EF4-FFF2-40B4-BE49-F238E27FC236}">
                  <a16:creationId xmlns:a16="http://schemas.microsoft.com/office/drawing/2014/main" id="{D0A544D1-225C-EFBD-5E01-9F4EFB85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7243CF4-3E15-61B1-9309-09C6AF67A8A8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4" name="Graphic 53" descr="Mountains with solid fill">
              <a:extLst>
                <a:ext uri="{FF2B5EF4-FFF2-40B4-BE49-F238E27FC236}">
                  <a16:creationId xmlns:a16="http://schemas.microsoft.com/office/drawing/2014/main" id="{D5A0637F-E15B-CE0D-0E1A-4AC7DFF4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621198-9388-613B-0AEC-C41998C31868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4BDCCA-2CF5-5774-95A5-F6AFE97FA9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85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gradFill flip="none" rotWithShape="1">
              <a:gsLst>
                <a:gs pos="82000">
                  <a:srgbClr val="512F61"/>
                </a:gs>
                <a:gs pos="28000">
                  <a:srgbClr val="8C738E"/>
                </a:gs>
              </a:gsLst>
              <a:lin ang="2700000" scaled="1"/>
              <a:tileRect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gradFill>
              <a:gsLst>
                <a:gs pos="25000">
                  <a:srgbClr val="F0A2AB"/>
                </a:gs>
                <a:gs pos="71000">
                  <a:srgbClr val="E00F60"/>
                </a:gs>
              </a:gsLst>
              <a:lin ang="2700000" scaled="1"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rgbClr val="E70C60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Cosentyx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2FF5D-5CED-97D9-359E-9D774F1B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45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COSENTYX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Growth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E9F6F-9EC9-F8EA-2F18-EC17D0750D21}"/>
              </a:ext>
            </a:extLst>
          </p:cNvPr>
          <p:cNvGrpSpPr/>
          <p:nvPr/>
        </p:nvGrpSpPr>
        <p:grpSpPr>
          <a:xfrm>
            <a:off x="435736" y="1014119"/>
            <a:ext cx="11516974" cy="836137"/>
            <a:chOff x="435736" y="1014119"/>
            <a:chExt cx="11516974" cy="8361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D35AB-C20F-51B7-9D9A-CE63170D41A2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Graphic 5" descr="User with solid fill">
              <a:extLst>
                <a:ext uri="{FF2B5EF4-FFF2-40B4-BE49-F238E27FC236}">
                  <a16:creationId xmlns:a16="http://schemas.microsoft.com/office/drawing/2014/main" id="{B84637A5-1E36-7200-7BD7-20C3950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52696-D7F5-4AB4-C797-B3D7CF234610}"/>
                </a:ext>
              </a:extLst>
            </p:cNvPr>
            <p:cNvSpPr/>
            <p:nvPr/>
          </p:nvSpPr>
          <p:spPr>
            <a:xfrm>
              <a:off x="9372599" y="1014119"/>
              <a:ext cx="2569605" cy="406537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1B69C-1A3B-DF82-4D2E-10AC035B429B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B8B87-DFE5-45D6-BCFB-9AEAA550AE86}"/>
                </a:ext>
              </a:extLst>
            </p:cNvPr>
            <p:cNvSpPr/>
            <p:nvPr/>
          </p:nvSpPr>
          <p:spPr>
            <a:xfrm>
              <a:off x="9918234" y="1038759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A2DF2-FD51-013F-574D-674488387085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481-1F4E-AA3E-BBFE-0973DD405E58}"/>
                </a:ext>
              </a:extLst>
            </p:cNvPr>
            <p:cNvSpPr txBox="1"/>
            <p:nvPr/>
          </p:nvSpPr>
          <p:spPr>
            <a:xfrm>
              <a:off x="10429787" y="1470549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20%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71E898-1AC4-34CE-F671-6E2C4DAE331E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7F27A-2DBA-5163-F42B-2D812F30B7CA}"/>
                </a:ext>
              </a:extLst>
            </p:cNvPr>
            <p:cNvSpPr/>
            <p:nvPr/>
          </p:nvSpPr>
          <p:spPr>
            <a:xfrm>
              <a:off x="6095999" y="1033353"/>
              <a:ext cx="3276599" cy="390598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D2EFD-9949-F570-AD9E-8ADFBBE0F56F}"/>
                </a:ext>
              </a:extLst>
            </p:cNvPr>
            <p:cNvSpPr txBox="1"/>
            <p:nvPr/>
          </p:nvSpPr>
          <p:spPr>
            <a:xfrm>
              <a:off x="7734298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30%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" name="Graphic 17" descr="DNA with solid fill">
              <a:extLst>
                <a:ext uri="{FF2B5EF4-FFF2-40B4-BE49-F238E27FC236}">
                  <a16:creationId xmlns:a16="http://schemas.microsoft.com/office/drawing/2014/main" id="{DD6AA676-A568-DB28-4050-3BE7F798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9866010" y="1052080"/>
              <a:ext cx="351019" cy="351019"/>
            </a:xfrm>
            <a:prstGeom prst="rect">
              <a:avLst/>
            </a:prstGeom>
          </p:spPr>
        </p:pic>
        <p:pic>
          <p:nvPicPr>
            <p:cNvPr id="8" name="Graphic 7" descr="First aid kit with solid fill">
              <a:extLst>
                <a:ext uri="{FF2B5EF4-FFF2-40B4-BE49-F238E27FC236}">
                  <a16:creationId xmlns:a16="http://schemas.microsoft.com/office/drawing/2014/main" id="{2AAB5AAE-2106-8373-9957-9C9F97D3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3EE3BB-CBA7-20CD-BDED-55598BC6AD39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c 4" descr="Mountains with solid fill">
              <a:extLst>
                <a:ext uri="{FF2B5EF4-FFF2-40B4-BE49-F238E27FC236}">
                  <a16:creationId xmlns:a16="http://schemas.microsoft.com/office/drawing/2014/main" id="{A42203DA-2A66-CA4C-8CF9-94EDC6AD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26741-C770-2F61-49B0-628D94E15223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02752"/>
              </p:ext>
            </p:extLst>
          </p:nvPr>
        </p:nvGraphicFramePr>
        <p:xfrm>
          <a:off x="8263337" y="2316634"/>
          <a:ext cx="3637443" cy="2028788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&gt;30% (JAK + IL23)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15%-30% (JAK + IL23)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0%-15% (JAK + IL23)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28745"/>
              </p:ext>
            </p:extLst>
          </p:nvPr>
        </p:nvGraphicFramePr>
        <p:xfrm>
          <a:off x="439896" y="2316634"/>
          <a:ext cx="2111521" cy="307386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ADALIMUMAB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ETANERCEPT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CERTOLIZUMAB PEGOL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GOLIMUMAB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INFLIXIMAB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SECUKINUMAB</a:t>
                      </a:r>
                      <a:endParaRPr lang="es-MX" sz="1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IXEKIZUMAB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BIMEKIZUMAB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1" kern="1200">
                          <a:solidFill>
                            <a:srgbClr val="27531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UPADACITINIB</a:t>
                      </a:r>
                      <a:endParaRPr lang="es-MX" sz="1200" b="1" kern="1200">
                        <a:solidFill>
                          <a:srgbClr val="27531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USTEKINUMAB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>
                          <a:solidFill>
                            <a:srgbClr val="27531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GUSELKUMAB</a:t>
                      </a:r>
                      <a:endParaRPr lang="es-MX" sz="1200" b="1" kern="1200">
                        <a:solidFill>
                          <a:srgbClr val="27531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>
                          <a:solidFill>
                            <a:srgbClr val="27531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RISANKIZUMAB</a:t>
                      </a:r>
                      <a:endParaRPr lang="es-MX" sz="1200" b="1" kern="1200">
                        <a:solidFill>
                          <a:srgbClr val="27531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5871"/>
              </p:ext>
            </p:extLst>
          </p:nvPr>
        </p:nvGraphicFramePr>
        <p:xfrm>
          <a:off x="2649579" y="2316634"/>
          <a:ext cx="1769638" cy="2535985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Dermatology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Reumatology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01434"/>
              </p:ext>
            </p:extLst>
          </p:nvPr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(75%-100%) MS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(50%-75%) MS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(25%-50%) MS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(1%-25%) MS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0%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pic>
        <p:nvPicPr>
          <p:cNvPr id="2" name="Picture 2" descr="Plantilla de Sello de Fecha Aprobado | PosterMyWall">
            <a:extLst>
              <a:ext uri="{FF2B5EF4-FFF2-40B4-BE49-F238E27FC236}">
                <a16:creationId xmlns:a16="http://schemas.microsoft.com/office/drawing/2014/main" id="{07E586FD-E4C7-5837-B387-4632F8CD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377" r="94493">
                        <a14:foregroundMark x1="7971" y1="51594" x2="9855" y2="60580"/>
                        <a14:foregroundMark x1="9855" y1="60580" x2="40870" y2="62174"/>
                        <a14:foregroundMark x1="40870" y1="62174" x2="88841" y2="45072"/>
                        <a14:foregroundMark x1="88841" y1="45072" x2="92319" y2="33188"/>
                        <a14:foregroundMark x1="92319" y1="33188" x2="91884" y2="29420"/>
                        <a14:foregroundMark x1="94493" y1="44203" x2="94493" y2="44203"/>
                        <a14:foregroundMark x1="6377" y1="53623" x2="6377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222" y="4732849"/>
            <a:ext cx="1489982" cy="14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CDE27-E35C-138C-F29B-7141AF843803}"/>
              </a:ext>
            </a:extLst>
          </p:cNvPr>
          <p:cNvSpPr txBox="1"/>
          <p:nvPr/>
        </p:nvSpPr>
        <p:spPr>
          <a:xfrm>
            <a:off x="6955110" y="6201452"/>
            <a:ext cx="56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*</a:t>
            </a:r>
            <a:r>
              <a:rPr lang="es-MX" err="1"/>
              <a:t>Esteph</a:t>
            </a:r>
            <a:r>
              <a:rPr lang="es-MX"/>
              <a:t> solo pidió revisar los share promedio de Cosentyx para tomarlo como base en el </a:t>
            </a:r>
            <a:r>
              <a:rPr lang="es-MX" err="1"/>
              <a:t>adoption</a:t>
            </a:r>
            <a:r>
              <a:rPr lang="es-MX"/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D1652E-9774-7C20-33BA-A42742586F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1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0181AB"/>
                </a:gs>
                <a:gs pos="28000">
                  <a:srgbClr val="8FC7D3"/>
                </a:gs>
              </a:gsLst>
              <a:lin ang="2700000" scaled="1"/>
              <a:tileRect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gradFill>
              <a:gsLst>
                <a:gs pos="52000">
                  <a:srgbClr val="F8A387"/>
                </a:gs>
                <a:gs pos="85000">
                  <a:srgbClr val="F2675C"/>
                </a:gs>
              </a:gsLst>
              <a:lin ang="2700000" scaled="1"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rgbClr val="F2675C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BONSPRI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2D081-81D0-096F-DD0C-755A6B99E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50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BONSPRI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Penetration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E9F6F-9EC9-F8EA-2F18-EC17D0750D21}"/>
              </a:ext>
            </a:extLst>
          </p:cNvPr>
          <p:cNvGrpSpPr/>
          <p:nvPr/>
        </p:nvGrpSpPr>
        <p:grpSpPr>
          <a:xfrm>
            <a:off x="435736" y="1008713"/>
            <a:ext cx="11516974" cy="841543"/>
            <a:chOff x="435736" y="1008713"/>
            <a:chExt cx="11516974" cy="8415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D35AB-C20F-51B7-9D9A-CE63170D41A2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Graphic 5" descr="User with solid fill">
              <a:extLst>
                <a:ext uri="{FF2B5EF4-FFF2-40B4-BE49-F238E27FC236}">
                  <a16:creationId xmlns:a16="http://schemas.microsoft.com/office/drawing/2014/main" id="{B84637A5-1E36-7200-7BD7-20C3950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52696-D7F5-4AB4-C797-B3D7CF234610}"/>
                </a:ext>
              </a:extLst>
            </p:cNvPr>
            <p:cNvSpPr/>
            <p:nvPr/>
          </p:nvSpPr>
          <p:spPr>
            <a:xfrm>
              <a:off x="7736965" y="1014119"/>
              <a:ext cx="4205240" cy="406538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1B69C-1A3B-DF82-4D2E-10AC035B429B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B8B87-DFE5-45D6-BCFB-9AEAA550AE86}"/>
                </a:ext>
              </a:extLst>
            </p:cNvPr>
            <p:cNvSpPr/>
            <p:nvPr/>
          </p:nvSpPr>
          <p:spPr>
            <a:xfrm>
              <a:off x="8392185" y="1048076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A2DF2-FD51-013F-574D-674488387085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481-1F4E-AA3E-BBFE-0973DD405E58}"/>
                </a:ext>
              </a:extLst>
            </p:cNvPr>
            <p:cNvSpPr txBox="1"/>
            <p:nvPr/>
          </p:nvSpPr>
          <p:spPr>
            <a:xfrm>
              <a:off x="9134451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71E898-1AC4-34CE-F671-6E2C4DAE331E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7F27A-2DBA-5163-F42B-2D812F30B7CA}"/>
                </a:ext>
              </a:extLst>
            </p:cNvPr>
            <p:cNvSpPr/>
            <p:nvPr/>
          </p:nvSpPr>
          <p:spPr>
            <a:xfrm>
              <a:off x="6096000" y="1008713"/>
              <a:ext cx="1676784" cy="412521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D2EFD-9949-F570-AD9E-8ADFBBE0F56F}"/>
                </a:ext>
              </a:extLst>
            </p:cNvPr>
            <p:cNvSpPr txBox="1"/>
            <p:nvPr/>
          </p:nvSpPr>
          <p:spPr>
            <a:xfrm>
              <a:off x="6721582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" name="Graphic 17" descr="DNA with solid fill">
              <a:extLst>
                <a:ext uri="{FF2B5EF4-FFF2-40B4-BE49-F238E27FC236}">
                  <a16:creationId xmlns:a16="http://schemas.microsoft.com/office/drawing/2014/main" id="{DD6AA676-A568-DB28-4050-3BE7F798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8339961" y="1061397"/>
              <a:ext cx="351019" cy="351019"/>
            </a:xfrm>
            <a:prstGeom prst="rect">
              <a:avLst/>
            </a:prstGeom>
          </p:spPr>
        </p:pic>
        <p:pic>
          <p:nvPicPr>
            <p:cNvPr id="8" name="Graphic 7" descr="First aid kit with solid fill">
              <a:extLst>
                <a:ext uri="{FF2B5EF4-FFF2-40B4-BE49-F238E27FC236}">
                  <a16:creationId xmlns:a16="http://schemas.microsoft.com/office/drawing/2014/main" id="{2AAB5AAE-2106-8373-9957-9C9F97D3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3EE3BB-CBA7-20CD-BDED-55598BC6AD39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c 4" descr="Mountains with solid fill">
              <a:extLst>
                <a:ext uri="{FF2B5EF4-FFF2-40B4-BE49-F238E27FC236}">
                  <a16:creationId xmlns:a16="http://schemas.microsoft.com/office/drawing/2014/main" id="{A42203DA-2A66-CA4C-8CF9-94EDC6AD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26741-C770-2F61-49B0-628D94E15223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69331"/>
              </p:ext>
            </p:extLst>
          </p:nvPr>
        </p:nvGraphicFramePr>
        <p:xfrm>
          <a:off x="8263337" y="2316634"/>
          <a:ext cx="3637443" cy="2028788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&gt;25% High 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Efficacy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11%-25% High 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Efficacy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0%-10% High 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Efficacy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45046"/>
              </p:ext>
            </p:extLst>
          </p:nvPr>
        </p:nvGraphicFramePr>
        <p:xfrm>
          <a:off x="439896" y="2316634"/>
          <a:ext cx="2111521" cy="240330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GILENYA (NVR)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TYSABRI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MAVENCLAD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TECFIDERA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OCREVUS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AUBAGIO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BONSPRI (NVR)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MAYZENT (NVR)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LEMTRADA</a:t>
                      </a:r>
                      <a:endParaRPr lang="es-MX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85507"/>
              </p:ext>
            </p:extLst>
          </p:nvPr>
        </p:nvGraphicFramePr>
        <p:xfrm>
          <a:off x="2649579" y="2316634"/>
          <a:ext cx="1769638" cy="2535985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Neuro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General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54792"/>
              </p:ext>
            </p:extLst>
          </p:nvPr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(26%-40%)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(1%-10%)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pic>
        <p:nvPicPr>
          <p:cNvPr id="3074" name="Picture 2" descr="Plantilla de Sello de Fecha Aprobado | PosterMyWall">
            <a:extLst>
              <a:ext uri="{FF2B5EF4-FFF2-40B4-BE49-F238E27FC236}">
                <a16:creationId xmlns:a16="http://schemas.microsoft.com/office/drawing/2014/main" id="{8D983684-5ACB-17B8-0B6D-FCA8A519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377" r="94493">
                        <a14:foregroundMark x1="7971" y1="51594" x2="9855" y2="60580"/>
                        <a14:foregroundMark x1="9855" y1="60580" x2="40870" y2="62174"/>
                        <a14:foregroundMark x1="40870" y1="62174" x2="88841" y2="45072"/>
                        <a14:foregroundMark x1="88841" y1="45072" x2="92319" y2="33188"/>
                        <a14:foregroundMark x1="92319" y1="33188" x2="91884" y2="29420"/>
                        <a14:foregroundMark x1="94493" y1="44203" x2="94493" y2="44203"/>
                        <a14:foregroundMark x1="6377" y1="53623" x2="6377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389" y="5487761"/>
            <a:ext cx="1489982" cy="14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7D352-387F-7334-3203-99E64243B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57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0181AB"/>
                </a:gs>
                <a:gs pos="28000">
                  <a:srgbClr val="8FC7D3"/>
                </a:gs>
              </a:gsLst>
              <a:lin ang="2700000" scaled="1"/>
              <a:tileRect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ENTRESTO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F44F1-C8D0-95D5-1DFA-5B6BD2BD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g2e9236c09df_0_1090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843" y="735642"/>
            <a:ext cx="1346530" cy="15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g2e9236c09df_0_1090"/>
          <p:cNvSpPr txBox="1"/>
          <p:nvPr/>
        </p:nvSpPr>
        <p:spPr>
          <a:xfrm>
            <a:off x="1328468" y="-172528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1" name="Google Shape;1151;g2e9236c09df_0_10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779" y="2518788"/>
            <a:ext cx="9537198" cy="2685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g2e9236c09df_0_1090"/>
          <p:cNvSpPr txBox="1"/>
          <p:nvPr/>
        </p:nvSpPr>
        <p:spPr>
          <a:xfrm>
            <a:off x="487850" y="466607"/>
            <a:ext cx="112173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74E"/>
              </a:buClr>
              <a:buSzPts val="25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174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People &amp; Structure -    Precision Engagement    -      Business Operation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2" name="Google Shape;1162;g2e9236c09df_0_1090"/>
          <p:cNvSpPr txBox="1">
            <a:spLocks noGrp="1"/>
          </p:cNvSpPr>
          <p:nvPr>
            <p:ph type="title" idx="4294967295"/>
          </p:nvPr>
        </p:nvSpPr>
        <p:spPr>
          <a:xfrm>
            <a:off x="0" y="1454"/>
            <a:ext cx="12192000" cy="435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8"/>
              </a:buClr>
              <a:buSzPts val="3000"/>
              <a:buFont typeface="Arial"/>
              <a:buNone/>
            </a:pPr>
            <a:r>
              <a:rPr lang="en-US" sz="280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Maximizing value  through Life Cycle Management</a:t>
            </a:r>
            <a:r>
              <a:rPr lang="en-US" sz="2800">
                <a:solidFill>
                  <a:schemeClr val="bg1"/>
                </a:solidFill>
              </a:rPr>
              <a:t> 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58CA9-65BB-4740-CE48-84012B1EBF1F}"/>
              </a:ext>
            </a:extLst>
          </p:cNvPr>
          <p:cNvSpPr txBox="1"/>
          <p:nvPr/>
        </p:nvSpPr>
        <p:spPr>
          <a:xfrm rot="16200000">
            <a:off x="1778904" y="2392412"/>
            <a:ext cx="29923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C1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Penetration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65A78-A1AC-31FE-20F5-9D7C8320F275}"/>
              </a:ext>
            </a:extLst>
          </p:cNvPr>
          <p:cNvSpPr txBox="1"/>
          <p:nvPr/>
        </p:nvSpPr>
        <p:spPr>
          <a:xfrm rot="16200000">
            <a:off x="3163852" y="2392412"/>
            <a:ext cx="29923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460A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7D45D-D057-12B2-7929-51D693E42676}"/>
              </a:ext>
            </a:extLst>
          </p:cNvPr>
          <p:cNvSpPr txBox="1"/>
          <p:nvPr/>
        </p:nvSpPr>
        <p:spPr>
          <a:xfrm rot="16200000">
            <a:off x="4754243" y="2392412"/>
            <a:ext cx="29923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Maximize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993654-AD90-E9F9-8CDE-4AD189A0E695}"/>
              </a:ext>
            </a:extLst>
          </p:cNvPr>
          <p:cNvSpPr txBox="1"/>
          <p:nvPr/>
        </p:nvSpPr>
        <p:spPr>
          <a:xfrm rot="16200000">
            <a:off x="7194884" y="2392412"/>
            <a:ext cx="29923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A7A8AA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Decline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126A79-6EEB-CE28-C820-8C930F5EC0FE}"/>
              </a:ext>
            </a:extLst>
          </p:cNvPr>
          <p:cNvSpPr/>
          <p:nvPr/>
        </p:nvSpPr>
        <p:spPr>
          <a:xfrm>
            <a:off x="1892750" y="1272268"/>
            <a:ext cx="981766" cy="592744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Enable </a:t>
            </a: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Healthcare </a:t>
            </a:r>
            <a:endParaRPr kumimoji="0" lang="en-US" sz="105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Ecosystem</a:t>
            </a:r>
            <a:endParaRPr kumimoji="0" lang="en-US" sz="105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5AB441-2286-649A-8002-309ECD1A1E72}"/>
              </a:ext>
            </a:extLst>
          </p:cNvPr>
          <p:cNvSpPr/>
          <p:nvPr/>
        </p:nvSpPr>
        <p:spPr>
          <a:xfrm>
            <a:off x="3361040" y="1927307"/>
            <a:ext cx="926961" cy="877088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0" marR="0" lvl="0" indent="0" algn="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C1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3297DA-0240-441A-7F30-879B496F190C}"/>
              </a:ext>
            </a:extLst>
          </p:cNvPr>
          <p:cNvSpPr txBox="1"/>
          <p:nvPr/>
        </p:nvSpPr>
        <p:spPr>
          <a:xfrm>
            <a:off x="3422684" y="1272268"/>
            <a:ext cx="944828" cy="669414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Full</a:t>
            </a:r>
            <a:endParaRPr kumimoji="0" lang="es-ES" sz="10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accessibility in both channels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107B37-05EB-634A-0B19-7EF7848C08B6}"/>
              </a:ext>
            </a:extLst>
          </p:cNvPr>
          <p:cNvSpPr/>
          <p:nvPr/>
        </p:nvSpPr>
        <p:spPr>
          <a:xfrm>
            <a:off x="4832091" y="1676119"/>
            <a:ext cx="1036696" cy="386455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171450" marR="0" lvl="1" indent="-17145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SzTx/>
              <a:buFont typeface="Wingdings"/>
              <a:buChar char="Ø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460A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80%  peak sales </a:t>
            </a:r>
            <a:endParaRPr kumimoji="0" lang="es-E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6EE0C0-2E4E-95D5-F55A-B07E2DAEB8F9}"/>
              </a:ext>
            </a:extLst>
          </p:cNvPr>
          <p:cNvSpPr txBox="1"/>
          <p:nvPr/>
        </p:nvSpPr>
        <p:spPr>
          <a:xfrm>
            <a:off x="4849588" y="1272268"/>
            <a:ext cx="1062154" cy="397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Accelerate growth </a:t>
            </a: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 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A5C13E6-C597-0551-618C-8E6A04399423}"/>
              </a:ext>
            </a:extLst>
          </p:cNvPr>
          <p:cNvSpPr/>
          <p:nvPr/>
        </p:nvSpPr>
        <p:spPr>
          <a:xfrm>
            <a:off x="6685596" y="1272268"/>
            <a:ext cx="1362774" cy="594955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Capitalize brand equity through innovation  </a:t>
            </a: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B12E416-403D-0E22-F82B-DB0238623499}"/>
              </a:ext>
            </a:extLst>
          </p:cNvPr>
          <p:cNvSpPr/>
          <p:nvPr/>
        </p:nvSpPr>
        <p:spPr>
          <a:xfrm>
            <a:off x="9156988" y="1272268"/>
            <a:ext cx="1375837" cy="428371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Squeeze remaining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value</a:t>
            </a: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 w/o investment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28" name="Picture 2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062B3C48-D163-2111-F6F6-C7665425C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390" y="3786359"/>
            <a:ext cx="1461687" cy="6059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FAC3B9-D084-8EC0-EB9B-9A574656C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101" y="5332143"/>
            <a:ext cx="1307601" cy="4386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E5F677-CF2C-BFFC-AD59-C500FD1467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345" y="4368135"/>
            <a:ext cx="925909" cy="429887"/>
          </a:xfrm>
          <a:prstGeom prst="rect">
            <a:avLst/>
          </a:prstGeom>
        </p:spPr>
      </p:pic>
      <p:pic>
        <p:nvPicPr>
          <p:cNvPr id="32" name="Picture 31" descr="A close-up of a logo&#10;&#10;Description automatically generated">
            <a:extLst>
              <a:ext uri="{FF2B5EF4-FFF2-40B4-BE49-F238E27FC236}">
                <a16:creationId xmlns:a16="http://schemas.microsoft.com/office/drawing/2014/main" id="{3EFA207E-053B-5489-94D3-68E8B37B96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5940" y="4747719"/>
            <a:ext cx="1008618" cy="380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FCB90E-F20C-C95B-A0CE-A4EEB4E03E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8381" y="5083840"/>
            <a:ext cx="974187" cy="3016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2C36C2-9092-3684-523B-B9CB3C54F0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296" y="6034310"/>
            <a:ext cx="952220" cy="43236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CAD2A3-46B1-E229-0BE9-BB787362C6DB}"/>
              </a:ext>
            </a:extLst>
          </p:cNvPr>
          <p:cNvCxnSpPr>
            <a:cxnSpLocks/>
          </p:cNvCxnSpPr>
          <p:nvPr/>
        </p:nvCxnSpPr>
        <p:spPr>
          <a:xfrm>
            <a:off x="2978770" y="4700409"/>
            <a:ext cx="80183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4FF3B5-DBC7-FABD-2E6B-5FBFB21ED7E3}"/>
              </a:ext>
            </a:extLst>
          </p:cNvPr>
          <p:cNvCxnSpPr>
            <a:cxnSpLocks/>
          </p:cNvCxnSpPr>
          <p:nvPr/>
        </p:nvCxnSpPr>
        <p:spPr>
          <a:xfrm flipH="1" flipV="1">
            <a:off x="2978770" y="901907"/>
            <a:ext cx="29112" cy="3807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302443A-3A1E-E67B-E7A0-EB4810B32CE7}"/>
              </a:ext>
            </a:extLst>
          </p:cNvPr>
          <p:cNvSpPr txBox="1"/>
          <p:nvPr/>
        </p:nvSpPr>
        <p:spPr>
          <a:xfrm rot="16200000">
            <a:off x="497900" y="1936974"/>
            <a:ext cx="2081473" cy="4801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50E2D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Pre-launch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50E2D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7CD2E5-F025-C7F0-3137-65A069B86B92}"/>
              </a:ext>
            </a:extLst>
          </p:cNvPr>
          <p:cNvCxnSpPr>
            <a:cxnSpLocks/>
          </p:cNvCxnSpPr>
          <p:nvPr/>
        </p:nvCxnSpPr>
        <p:spPr>
          <a:xfrm>
            <a:off x="2917128" y="1069529"/>
            <a:ext cx="51368" cy="5110385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A514BF-0018-E35B-99FB-B39A93496828}"/>
              </a:ext>
            </a:extLst>
          </p:cNvPr>
          <p:cNvCxnSpPr>
            <a:cxnSpLocks/>
          </p:cNvCxnSpPr>
          <p:nvPr/>
        </p:nvCxnSpPr>
        <p:spPr>
          <a:xfrm>
            <a:off x="4416320" y="1069529"/>
            <a:ext cx="19668" cy="5110385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69E7D4-89CB-6E94-A451-DCCF114A97C6}"/>
              </a:ext>
            </a:extLst>
          </p:cNvPr>
          <p:cNvCxnSpPr>
            <a:cxnSpLocks/>
          </p:cNvCxnSpPr>
          <p:nvPr/>
        </p:nvCxnSpPr>
        <p:spPr>
          <a:xfrm>
            <a:off x="5954854" y="1069529"/>
            <a:ext cx="16392" cy="51103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E0A408-C7A1-B5E9-397D-D85DB8583722}"/>
              </a:ext>
            </a:extLst>
          </p:cNvPr>
          <p:cNvCxnSpPr>
            <a:cxnSpLocks/>
          </p:cNvCxnSpPr>
          <p:nvPr/>
        </p:nvCxnSpPr>
        <p:spPr>
          <a:xfrm>
            <a:off x="8326472" y="1069529"/>
            <a:ext cx="51368" cy="5110385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23DAFAE-1D6C-D109-F181-07816848C270}"/>
              </a:ext>
            </a:extLst>
          </p:cNvPr>
          <p:cNvSpPr txBox="1"/>
          <p:nvPr/>
        </p:nvSpPr>
        <p:spPr>
          <a:xfrm>
            <a:off x="3360471" y="3953139"/>
            <a:ext cx="3489817" cy="261610"/>
          </a:xfrm>
          <a:prstGeom prst="rect">
            <a:avLst/>
          </a:prstGeom>
          <a:gradFill flip="none" rotWithShape="1">
            <a:gsLst>
              <a:gs pos="56350">
                <a:srgbClr val="D9C5D6"/>
              </a:gs>
              <a:gs pos="25000">
                <a:schemeClr val="accent6">
                  <a:lumMod val="20000"/>
                  <a:lumOff val="80000"/>
                </a:schemeClr>
              </a:gs>
              <a:gs pos="100000">
                <a:srgbClr val="FF9F9F"/>
              </a:gs>
            </a:gsLst>
            <a:lin ang="0" scaled="1"/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Doubling the value of our core brands 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A47036A-4331-2CC3-2500-067F3FB99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344" y="5682412"/>
            <a:ext cx="1126026" cy="4000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8B9A2AA-AB41-D86D-F198-55EDBDDB9F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9689" y="6063710"/>
            <a:ext cx="1049158" cy="3816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4A09C50-1561-5E62-2B61-AC2F8DD4C1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5862" y="5233478"/>
            <a:ext cx="1250620" cy="4574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22F3763-CEAF-56EA-B4B7-822A6CEF09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484" y="4716199"/>
            <a:ext cx="1233274" cy="446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A5C111F-7AF8-F9F8-DDB1-9DEBAE1DAE9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779" y="5345008"/>
            <a:ext cx="1112895" cy="35347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8550669-16BC-1EA8-9339-E5564BCDCE0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404" y="5812393"/>
            <a:ext cx="854933" cy="3839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CF95A7-5F99-419D-994E-0DDF01B1D01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11656" y="4785344"/>
            <a:ext cx="729832" cy="374503"/>
          </a:xfrm>
          <a:prstGeom prst="rect">
            <a:avLst/>
          </a:prstGeom>
        </p:spPr>
      </p:pic>
      <p:pic>
        <p:nvPicPr>
          <p:cNvPr id="2" name="Picture 2" descr="ZOLGENSMA® (onasemnogene abeparvovec-xioi) | HCP">
            <a:extLst>
              <a:ext uri="{FF2B5EF4-FFF2-40B4-BE49-F238E27FC236}">
                <a16:creationId xmlns:a16="http://schemas.microsoft.com/office/drawing/2014/main" id="{B4A611D2-04DA-C36F-D994-25372487D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16"/>
          <a:stretch/>
        </p:blipFill>
        <p:spPr bwMode="auto">
          <a:xfrm>
            <a:off x="3035129" y="5699892"/>
            <a:ext cx="11170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eitfaden für Patienten mit ITP">
            <a:extLst>
              <a:ext uri="{FF2B5EF4-FFF2-40B4-BE49-F238E27FC236}">
                <a16:creationId xmlns:a16="http://schemas.microsoft.com/office/drawing/2014/main" id="{21EF7471-F520-1044-7288-894DCF90F44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7332" y="5258362"/>
            <a:ext cx="1033584" cy="383236"/>
          </a:xfrm>
          <a:prstGeom prst="rect">
            <a:avLst/>
          </a:prstGeom>
        </p:spPr>
      </p:pic>
      <p:sp>
        <p:nvSpPr>
          <p:cNvPr id="5" name="Rectangle 26">
            <a:extLst>
              <a:ext uri="{FF2B5EF4-FFF2-40B4-BE49-F238E27FC236}">
                <a16:creationId xmlns:a16="http://schemas.microsoft.com/office/drawing/2014/main" id="{F75E846F-AEC8-4924-1F87-2B07C8736909}"/>
              </a:ext>
            </a:extLst>
          </p:cNvPr>
          <p:cNvSpPr/>
          <p:nvPr/>
        </p:nvSpPr>
        <p:spPr>
          <a:xfrm>
            <a:off x="6848588" y="3949738"/>
            <a:ext cx="2410887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Business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Innovation</a:t>
            </a: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54863419-2290-F308-6B4D-1729E56F9A6D}"/>
              </a:ext>
            </a:extLst>
          </p:cNvPr>
          <p:cNvSpPr/>
          <p:nvPr/>
        </p:nvSpPr>
        <p:spPr>
          <a:xfrm>
            <a:off x="6883629" y="1871504"/>
            <a:ext cx="1036696" cy="386455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171450" marR="0" lvl="1" indent="-17145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SzTx/>
              <a:buFont typeface="Wingdings"/>
              <a:buChar char="Ø"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9F9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Until mkt deceleration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9F9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47F24A19-411C-522C-8466-F32F94FC3D44}"/>
              </a:ext>
            </a:extLst>
          </p:cNvPr>
          <p:cNvSpPr/>
          <p:nvPr/>
        </p:nvSpPr>
        <p:spPr>
          <a:xfrm>
            <a:off x="3308090" y="1988733"/>
            <a:ext cx="1036696" cy="386455"/>
          </a:xfrm>
          <a:custGeom>
            <a:avLst/>
            <a:gdLst>
              <a:gd name="connsiteX0" fmla="*/ 0 w 1681184"/>
              <a:gd name="connsiteY0" fmla="*/ 0 h 2707947"/>
              <a:gd name="connsiteX1" fmla="*/ 1681184 w 1681184"/>
              <a:gd name="connsiteY1" fmla="*/ 0 h 2707947"/>
              <a:gd name="connsiteX2" fmla="*/ 1681184 w 1681184"/>
              <a:gd name="connsiteY2" fmla="*/ 2707947 h 2707947"/>
              <a:gd name="connsiteX3" fmla="*/ 0 w 1681184"/>
              <a:gd name="connsiteY3" fmla="*/ 2707947 h 2707947"/>
              <a:gd name="connsiteX4" fmla="*/ 0 w 1681184"/>
              <a:gd name="connsiteY4" fmla="*/ 0 h 27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84" h="2707947">
                <a:moveTo>
                  <a:pt x="0" y="0"/>
                </a:moveTo>
                <a:lnTo>
                  <a:pt x="1681184" y="0"/>
                </a:lnTo>
                <a:lnTo>
                  <a:pt x="1681184" y="2707947"/>
                </a:lnTo>
                <a:lnTo>
                  <a:pt x="0" y="27079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22" rIns="0" bIns="0" numCol="1" spcCol="1270" anchor="t" anchorCtr="0">
            <a:noAutofit/>
          </a:bodyPr>
          <a:lstStyle/>
          <a:p>
            <a:pPr marL="171450" marR="0" lvl="1" indent="-17145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  <a:buSzTx/>
              <a:buFont typeface="Wingdings"/>
              <a:buChar char="Ø"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C1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Active in tendering processes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C1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C8EA1CC-7B13-DB5F-9259-890319257877}"/>
              </a:ext>
            </a:extLst>
          </p:cNvPr>
          <p:cNvSpPr/>
          <p:nvPr/>
        </p:nvSpPr>
        <p:spPr>
          <a:xfrm>
            <a:off x="8559437" y="5205862"/>
            <a:ext cx="1201615" cy="2930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BD&amp;L portfolio</a:t>
            </a: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AF11210-B1E1-D2AB-5804-6698F3C019CC}"/>
              </a:ext>
            </a:extLst>
          </p:cNvPr>
          <p:cNvSpPr/>
          <p:nvPr/>
        </p:nvSpPr>
        <p:spPr>
          <a:xfrm>
            <a:off x="9399589" y="5635708"/>
            <a:ext cx="1201615" cy="29307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RoP</a:t>
            </a:r>
            <a:endParaRPr kumimoji="0" lang="es-ES" sz="105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4A68691-672F-F1C9-D35B-9C6AA3CBEA9E}"/>
              </a:ext>
            </a:extLst>
          </p:cNvPr>
          <p:cNvSpPr/>
          <p:nvPr/>
        </p:nvSpPr>
        <p:spPr>
          <a:xfrm>
            <a:off x="69974" y="4424323"/>
            <a:ext cx="1035539" cy="2930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Remibrutinib</a:t>
            </a:r>
            <a:endParaRPr kumimoji="0" lang="es-ES" sz="105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BF0A746-A0AA-C3DA-20D1-988684ED1B0C}"/>
              </a:ext>
            </a:extLst>
          </p:cNvPr>
          <p:cNvSpPr/>
          <p:nvPr/>
        </p:nvSpPr>
        <p:spPr>
          <a:xfrm>
            <a:off x="69974" y="4776015"/>
            <a:ext cx="1035539" cy="2930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5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Pelacarsen</a:t>
            </a:r>
            <a:endParaRPr kumimoji="0" lang="es-E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05F9F-22CD-43BC-698D-D8BAE90364B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/>
      <p:bldP spid="1162" grpId="0" animBg="1"/>
      <p:bldP spid="16" grpId="0" animBg="1"/>
      <p:bldP spid="19" grpId="0" animBg="1"/>
      <p:bldP spid="20" grpId="0"/>
      <p:bldP spid="22" grpId="0" animBg="1"/>
      <p:bldP spid="23" grpId="0" animBg="1"/>
      <p:bldP spid="24" grpId="0" animBg="1"/>
      <p:bldP spid="26" grpId="0" animBg="1"/>
      <p:bldP spid="5" grpId="0" animBg="1"/>
      <p:bldP spid="6" grpId="0"/>
      <p:bldP spid="7" grpId="0"/>
      <p:bldP spid="8" grpId="0" animBg="1"/>
      <p:bldP spid="12" grpId="0" animBg="1"/>
      <p:bldP spid="14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ENTRESTO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Maximize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E9F6F-9EC9-F8EA-2F18-EC17D0750D21}"/>
              </a:ext>
            </a:extLst>
          </p:cNvPr>
          <p:cNvGrpSpPr/>
          <p:nvPr/>
        </p:nvGrpSpPr>
        <p:grpSpPr>
          <a:xfrm>
            <a:off x="435736" y="1014119"/>
            <a:ext cx="11516974" cy="836137"/>
            <a:chOff x="435736" y="1014119"/>
            <a:chExt cx="11516974" cy="8361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D35AB-C20F-51B7-9D9A-CE63170D41A2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Graphic 5" descr="User with solid fill">
              <a:extLst>
                <a:ext uri="{FF2B5EF4-FFF2-40B4-BE49-F238E27FC236}">
                  <a16:creationId xmlns:a16="http://schemas.microsoft.com/office/drawing/2014/main" id="{B84637A5-1E36-7200-7BD7-20C3950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60806" y="1014600"/>
              <a:ext cx="349338" cy="3942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1B69C-1A3B-DF82-4D2E-10AC035B429B}"/>
                </a:ext>
              </a:extLst>
            </p:cNvPr>
            <p:cNvSpPr/>
            <p:nvPr/>
          </p:nvSpPr>
          <p:spPr>
            <a:xfrm>
              <a:off x="496303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A2DF2-FD51-013F-574D-674488387085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481-1F4E-AA3E-BBFE-0973DD405E58}"/>
                </a:ext>
              </a:extLst>
            </p:cNvPr>
            <p:cNvSpPr txBox="1"/>
            <p:nvPr/>
          </p:nvSpPr>
          <p:spPr>
            <a:xfrm>
              <a:off x="9134451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50%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71E898-1AC4-34CE-F671-6E2C4DAE331E}"/>
                </a:ext>
              </a:extLst>
            </p:cNvPr>
            <p:cNvSpPr txBox="1"/>
            <p:nvPr/>
          </p:nvSpPr>
          <p:spPr>
            <a:xfrm>
              <a:off x="5433269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7F27A-2DBA-5163-F42B-2D812F30B7CA}"/>
                </a:ext>
              </a:extLst>
            </p:cNvPr>
            <p:cNvSpPr/>
            <p:nvPr/>
          </p:nvSpPr>
          <p:spPr>
            <a:xfrm>
              <a:off x="6946486" y="1024394"/>
              <a:ext cx="5006223" cy="406538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pic>
          <p:nvPicPr>
            <p:cNvPr id="8" name="Graphic 7" descr="First aid kit with solid fill">
              <a:extLst>
                <a:ext uri="{FF2B5EF4-FFF2-40B4-BE49-F238E27FC236}">
                  <a16:creationId xmlns:a16="http://schemas.microsoft.com/office/drawing/2014/main" id="{2AAB5AAE-2106-8373-9957-9C9F97D3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63337" y="1019054"/>
              <a:ext cx="312298" cy="3584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3EE3BB-CBA7-20CD-BDED-55598BC6AD39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c 4" descr="Mountains with solid fill">
              <a:extLst>
                <a:ext uri="{FF2B5EF4-FFF2-40B4-BE49-F238E27FC236}">
                  <a16:creationId xmlns:a16="http://schemas.microsoft.com/office/drawing/2014/main" id="{A42203DA-2A66-CA4C-8CF9-94EDC6AD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26741-C770-2F61-49B0-628D94E15223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477"/>
              </p:ext>
            </p:extLst>
          </p:nvPr>
        </p:nvGraphicFramePr>
        <p:xfrm>
          <a:off x="1590602" y="2080375"/>
          <a:ext cx="2111521" cy="185466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r>
                        <a:rPr lang="es-MX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ARAS</a:t>
                      </a:r>
                    </a:p>
                    <a:p>
                      <a:r>
                        <a:rPr lang="es-MX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IECAS</a:t>
                      </a:r>
                    </a:p>
                    <a:p>
                      <a:r>
                        <a:rPr lang="es-MX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ISGLT2</a:t>
                      </a:r>
                    </a:p>
                    <a:p>
                      <a:r>
                        <a:rPr lang="es-MX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IVABRADINE</a:t>
                      </a:r>
                    </a:p>
                    <a:p>
                      <a:r>
                        <a:rPr lang="es-MX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ENTRESTO</a:t>
                      </a:r>
                    </a:p>
                    <a:p>
                      <a:r>
                        <a:rPr lang="es-MX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NEPARVIS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72852"/>
              </p:ext>
            </p:extLst>
          </p:nvPr>
        </p:nvGraphicFramePr>
        <p:xfrm>
          <a:off x="4991916" y="2080375"/>
          <a:ext cx="1769638" cy="2535985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Cardio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Nefro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GPs &amp; 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00601"/>
              </p:ext>
            </p:extLst>
          </p:nvPr>
        </p:nvGraphicFramePr>
        <p:xfrm>
          <a:off x="7630875" y="2080375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(75%-100%)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(50%-75%)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(25%-50%)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C9B2B0A-F1A2-1AEC-51F7-385AA4E3E3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817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gradFill flip="none" rotWithShape="1">
              <a:gsLst>
                <a:gs pos="60000">
                  <a:srgbClr val="279396"/>
                </a:gs>
                <a:gs pos="28000">
                  <a:srgbClr val="A6D2D8"/>
                </a:gs>
              </a:gsLst>
              <a:lin ang="2700000" scaled="1"/>
              <a:tileRect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gradFill>
              <a:gsLst>
                <a:gs pos="41000">
                  <a:srgbClr val="E3CBDA"/>
                </a:gs>
                <a:gs pos="85000">
                  <a:srgbClr val="884D83"/>
                </a:gs>
              </a:gsLst>
              <a:lin ang="2700000" scaled="1"/>
            </a:gra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rgbClr val="6B156B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SYBRAVA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11927-57F7-9209-2CC2-4875A2D2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6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Sybrava</a:t>
            </a: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Penetration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E9F6F-9EC9-F8EA-2F18-EC17D0750D21}"/>
              </a:ext>
            </a:extLst>
          </p:cNvPr>
          <p:cNvGrpSpPr/>
          <p:nvPr/>
        </p:nvGrpSpPr>
        <p:grpSpPr>
          <a:xfrm>
            <a:off x="435736" y="1008713"/>
            <a:ext cx="11516974" cy="841543"/>
            <a:chOff x="435736" y="1008713"/>
            <a:chExt cx="11516974" cy="8415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D35AB-C20F-51B7-9D9A-CE63170D41A2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Graphic 5" descr="User with solid fill">
              <a:extLst>
                <a:ext uri="{FF2B5EF4-FFF2-40B4-BE49-F238E27FC236}">
                  <a16:creationId xmlns:a16="http://schemas.microsoft.com/office/drawing/2014/main" id="{B84637A5-1E36-7200-7BD7-20C3950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52696-D7F5-4AB4-C797-B3D7CF234610}"/>
                </a:ext>
              </a:extLst>
            </p:cNvPr>
            <p:cNvSpPr/>
            <p:nvPr/>
          </p:nvSpPr>
          <p:spPr>
            <a:xfrm>
              <a:off x="7736965" y="1014119"/>
              <a:ext cx="4205240" cy="406538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1B69C-1A3B-DF82-4D2E-10AC035B429B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B8B87-DFE5-45D6-BCFB-9AEAA550AE86}"/>
                </a:ext>
              </a:extLst>
            </p:cNvPr>
            <p:cNvSpPr/>
            <p:nvPr/>
          </p:nvSpPr>
          <p:spPr>
            <a:xfrm>
              <a:off x="8392185" y="1048076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A2DF2-FD51-013F-574D-674488387085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481-1F4E-AA3E-BBFE-0973DD405E58}"/>
                </a:ext>
              </a:extLst>
            </p:cNvPr>
            <p:cNvSpPr txBox="1"/>
            <p:nvPr/>
          </p:nvSpPr>
          <p:spPr>
            <a:xfrm>
              <a:off x="9134451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71E898-1AC4-34CE-F671-6E2C4DAE331E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7F27A-2DBA-5163-F42B-2D812F30B7CA}"/>
                </a:ext>
              </a:extLst>
            </p:cNvPr>
            <p:cNvSpPr/>
            <p:nvPr/>
          </p:nvSpPr>
          <p:spPr>
            <a:xfrm>
              <a:off x="6096000" y="1008713"/>
              <a:ext cx="1676784" cy="412521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D2EFD-9949-F570-AD9E-8ADFBBE0F56F}"/>
                </a:ext>
              </a:extLst>
            </p:cNvPr>
            <p:cNvSpPr txBox="1"/>
            <p:nvPr/>
          </p:nvSpPr>
          <p:spPr>
            <a:xfrm>
              <a:off x="6721582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" name="Graphic 17" descr="DNA with solid fill">
              <a:extLst>
                <a:ext uri="{FF2B5EF4-FFF2-40B4-BE49-F238E27FC236}">
                  <a16:creationId xmlns:a16="http://schemas.microsoft.com/office/drawing/2014/main" id="{DD6AA676-A568-DB28-4050-3BE7F798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532624">
              <a:off x="8339961" y="1061397"/>
              <a:ext cx="351019" cy="351019"/>
            </a:xfrm>
            <a:prstGeom prst="rect">
              <a:avLst/>
            </a:prstGeom>
          </p:spPr>
        </p:pic>
        <p:pic>
          <p:nvPicPr>
            <p:cNvPr id="8" name="Graphic 7" descr="First aid kit with solid fill">
              <a:extLst>
                <a:ext uri="{FF2B5EF4-FFF2-40B4-BE49-F238E27FC236}">
                  <a16:creationId xmlns:a16="http://schemas.microsoft.com/office/drawing/2014/main" id="{2AAB5AAE-2106-8373-9957-9C9F97D3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3EE3BB-CBA7-20CD-BDED-55598BC6AD39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c 4" descr="Mountains with solid fill">
              <a:extLst>
                <a:ext uri="{FF2B5EF4-FFF2-40B4-BE49-F238E27FC236}">
                  <a16:creationId xmlns:a16="http://schemas.microsoft.com/office/drawing/2014/main" id="{A42203DA-2A66-CA4C-8CF9-94EDC6AD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26741-C770-2F61-49B0-628D94E15223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00364"/>
              </p:ext>
            </p:extLst>
          </p:nvPr>
        </p:nvGraphicFramePr>
        <p:xfrm>
          <a:off x="8263337" y="2316634"/>
          <a:ext cx="3637443" cy="2015880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&gt;25% PCSK9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11%-25% PCSK9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4942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0%-10% PCSK9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8697"/>
              </p:ext>
            </p:extLst>
          </p:nvPr>
        </p:nvGraphicFramePr>
        <p:xfrm>
          <a:off x="439896" y="2316634"/>
          <a:ext cx="2111521" cy="185466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STATIN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COMBOS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EZETIMIBE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STATIN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PCSK9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SYBRAVA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14405"/>
              </p:ext>
            </p:extLst>
          </p:nvPr>
        </p:nvGraphicFramePr>
        <p:xfrm>
          <a:off x="2649579" y="2316634"/>
          <a:ext cx="1769638" cy="3221604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63782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Cardio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Endocrine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6453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General Medicine/Family doctor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95457"/>
              </p:ext>
            </p:extLst>
          </p:nvPr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(26%-40%)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(1%-10%)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D7E052B-2A77-26FF-571A-46154A9F3A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23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Sybrava</a:t>
            </a: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>
                <a:solidFill>
                  <a:srgbClr val="002060"/>
                </a:solidFill>
                <a:latin typeface="Arial" panose="020B0604020202020204"/>
              </a:rPr>
              <a:t>S</a:t>
            </a: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TAGE: Penetration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E9F6F-9EC9-F8EA-2F18-EC17D0750D21}"/>
              </a:ext>
            </a:extLst>
          </p:cNvPr>
          <p:cNvGrpSpPr/>
          <p:nvPr/>
        </p:nvGrpSpPr>
        <p:grpSpPr>
          <a:xfrm>
            <a:off x="435736" y="1008713"/>
            <a:ext cx="11516974" cy="841543"/>
            <a:chOff x="435736" y="1008713"/>
            <a:chExt cx="11516974" cy="8415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D35AB-C20F-51B7-9D9A-CE63170D41A2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" name="Graphic 5" descr="User with solid fill">
              <a:extLst>
                <a:ext uri="{FF2B5EF4-FFF2-40B4-BE49-F238E27FC236}">
                  <a16:creationId xmlns:a16="http://schemas.microsoft.com/office/drawing/2014/main" id="{B84637A5-1E36-7200-7BD7-20C3950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52696-D7F5-4AB4-C797-B3D7CF234610}"/>
                </a:ext>
              </a:extLst>
            </p:cNvPr>
            <p:cNvSpPr/>
            <p:nvPr/>
          </p:nvSpPr>
          <p:spPr>
            <a:xfrm>
              <a:off x="7736965" y="1014119"/>
              <a:ext cx="4205240" cy="406538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1B69C-1A3B-DF82-4D2E-10AC035B429B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B8B87-DFE5-45D6-BCFB-9AEAA550AE86}"/>
                </a:ext>
              </a:extLst>
            </p:cNvPr>
            <p:cNvSpPr/>
            <p:nvPr/>
          </p:nvSpPr>
          <p:spPr>
            <a:xfrm>
              <a:off x="8392185" y="1048076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A2DF2-FD51-013F-574D-674488387085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34481-1F4E-AA3E-BBFE-0973DD405E58}"/>
                </a:ext>
              </a:extLst>
            </p:cNvPr>
            <p:cNvSpPr txBox="1"/>
            <p:nvPr/>
          </p:nvSpPr>
          <p:spPr>
            <a:xfrm>
              <a:off x="9134451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71E898-1AC4-34CE-F671-6E2C4DAE331E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7F27A-2DBA-5163-F42B-2D812F30B7CA}"/>
                </a:ext>
              </a:extLst>
            </p:cNvPr>
            <p:cNvSpPr/>
            <p:nvPr/>
          </p:nvSpPr>
          <p:spPr>
            <a:xfrm>
              <a:off x="6096000" y="1008713"/>
              <a:ext cx="1676784" cy="412521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FD2EFD-9949-F570-AD9E-8ADFBBE0F56F}"/>
                </a:ext>
              </a:extLst>
            </p:cNvPr>
            <p:cNvSpPr txBox="1"/>
            <p:nvPr/>
          </p:nvSpPr>
          <p:spPr>
            <a:xfrm>
              <a:off x="6721582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" name="Graphic 17" descr="DNA with solid fill">
              <a:extLst>
                <a:ext uri="{FF2B5EF4-FFF2-40B4-BE49-F238E27FC236}">
                  <a16:creationId xmlns:a16="http://schemas.microsoft.com/office/drawing/2014/main" id="{DD6AA676-A568-DB28-4050-3BE7F798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8339961" y="1061397"/>
              <a:ext cx="351019" cy="351019"/>
            </a:xfrm>
            <a:prstGeom prst="rect">
              <a:avLst/>
            </a:prstGeom>
          </p:spPr>
        </p:pic>
        <p:pic>
          <p:nvPicPr>
            <p:cNvPr id="8" name="Graphic 7" descr="First aid kit with solid fill">
              <a:extLst>
                <a:ext uri="{FF2B5EF4-FFF2-40B4-BE49-F238E27FC236}">
                  <a16:creationId xmlns:a16="http://schemas.microsoft.com/office/drawing/2014/main" id="{2AAB5AAE-2106-8373-9957-9C9F97D3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3EE3BB-CBA7-20CD-BDED-55598BC6AD39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Graphic 4" descr="Mountains with solid fill">
              <a:extLst>
                <a:ext uri="{FF2B5EF4-FFF2-40B4-BE49-F238E27FC236}">
                  <a16:creationId xmlns:a16="http://schemas.microsoft.com/office/drawing/2014/main" id="{A42203DA-2A66-CA4C-8CF9-94EDC6AD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26741-C770-2F61-49B0-628D94E15223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50474"/>
              </p:ext>
            </p:extLst>
          </p:nvPr>
        </p:nvGraphicFramePr>
        <p:xfrm>
          <a:off x="8263337" y="2316634"/>
          <a:ext cx="3637443" cy="2015880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&gt;25% PCSK9+Sybrava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11%-25% PCSK9+Sybrava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4942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0%-10% PCSK9+Sybrava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54205"/>
              </p:ext>
            </p:extLst>
          </p:nvPr>
        </p:nvGraphicFramePr>
        <p:xfrm>
          <a:off x="439896" y="2316634"/>
          <a:ext cx="2111521" cy="130602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COMBOS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PCSK9</a:t>
                      </a:r>
                    </a:p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SYBRAVA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/>
        </p:nvGraphicFramePr>
        <p:xfrm>
          <a:off x="2649579" y="2316634"/>
          <a:ext cx="1769638" cy="3221604"/>
        </p:xfrm>
        <a:graphic>
          <a:graphicData uri="http://schemas.openxmlformats.org/drawingml/2006/table">
            <a:tbl>
              <a:tblPr/>
              <a:tblGrid>
                <a:gridCol w="1115642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63782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Cardio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Internal Medicine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Endocrine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6453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General Medicine/Family doctor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/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(26%-40%)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(1%-10%)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D4F3F2B-E9B7-DA42-6ABF-58A410EA3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32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1EF8980-7E72-A0EB-3891-83697E42E4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091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EF8980-7E72-A0EB-3891-83697E42E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5799DC-9C77-1194-3F97-52C1EBFE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73" y="100397"/>
            <a:ext cx="11678638" cy="1065278"/>
          </a:xfrm>
        </p:spPr>
        <p:txBody>
          <a:bodyPr vert="horz"/>
          <a:lstStyle/>
          <a:p>
            <a:r>
              <a:rPr lang="en-US">
                <a:solidFill>
                  <a:srgbClr val="002060"/>
                </a:solidFill>
              </a:rPr>
              <a:t>Weights for the value drivers are dependent on multiple factors and could change over the brand lifecycle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D51FE75-18BD-A15A-E133-D3C4407F1982}"/>
              </a:ext>
            </a:extLst>
          </p:cNvPr>
          <p:cNvSpPr/>
          <p:nvPr/>
        </p:nvSpPr>
        <p:spPr>
          <a:xfrm>
            <a:off x="387024" y="3637321"/>
            <a:ext cx="1270195" cy="36910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Growth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43CC1FB-A91B-8296-A815-597C6FDE98DD}"/>
              </a:ext>
            </a:extLst>
          </p:cNvPr>
          <p:cNvSpPr/>
          <p:nvPr/>
        </p:nvSpPr>
        <p:spPr>
          <a:xfrm>
            <a:off x="387024" y="4664346"/>
            <a:ext cx="1280966" cy="3691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87B4151-3183-84D0-9253-A1B5D253E136}"/>
              </a:ext>
            </a:extLst>
          </p:cNvPr>
          <p:cNvSpPr/>
          <p:nvPr/>
        </p:nvSpPr>
        <p:spPr>
          <a:xfrm>
            <a:off x="387024" y="5669599"/>
            <a:ext cx="1280966" cy="3691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Decline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9736CF6C-9F09-D53D-747A-F51B1E0809A5}"/>
              </a:ext>
            </a:extLst>
          </p:cNvPr>
          <p:cNvSpPr/>
          <p:nvPr/>
        </p:nvSpPr>
        <p:spPr>
          <a:xfrm>
            <a:off x="7918391" y="3378577"/>
            <a:ext cx="3822719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customers on the adoption status to increase market share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2637F8F4-4887-7173-0EEA-F9DD9C586634}"/>
              </a:ext>
            </a:extLst>
          </p:cNvPr>
          <p:cNvSpPr/>
          <p:nvPr/>
        </p:nvSpPr>
        <p:spPr>
          <a:xfrm>
            <a:off x="7918392" y="4423560"/>
            <a:ext cx="3822718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Sustain the loyalists and unlock new potential customers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374130F2-DF13-A117-42D9-2C9B6B857F0D}"/>
              </a:ext>
            </a:extLst>
          </p:cNvPr>
          <p:cNvSpPr/>
          <p:nvPr/>
        </p:nvSpPr>
        <p:spPr>
          <a:xfrm>
            <a:off x="7909505" y="5483068"/>
            <a:ext cx="3831605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  <a:sym typeface="Arial"/>
              </a:rPr>
              <a:t>Squeeze remaining value w/o investment</a:t>
            </a:r>
          </a:p>
        </p:txBody>
      </p:sp>
      <p:pic>
        <p:nvPicPr>
          <p:cNvPr id="155" name="Graphic 154" descr="Information with solid fill">
            <a:extLst>
              <a:ext uri="{FF2B5EF4-FFF2-40B4-BE49-F238E27FC236}">
                <a16:creationId xmlns:a16="http://schemas.microsoft.com/office/drawing/2014/main" id="{439C244F-16A1-4C10-BB41-9B6CF07B7ED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72870" y="5577654"/>
            <a:ext cx="517480" cy="457200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0155E0B-3CBB-CD6C-DE1C-6007325941C0}"/>
              </a:ext>
            </a:extLst>
          </p:cNvPr>
          <p:cNvCxnSpPr>
            <a:cxnSpLocks/>
          </p:cNvCxnSpPr>
          <p:nvPr/>
        </p:nvCxnSpPr>
        <p:spPr>
          <a:xfrm>
            <a:off x="443473" y="4301111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2FC4266-01A7-56D3-C5CB-68891DABE286}"/>
              </a:ext>
            </a:extLst>
          </p:cNvPr>
          <p:cNvCxnSpPr>
            <a:cxnSpLocks/>
          </p:cNvCxnSpPr>
          <p:nvPr/>
        </p:nvCxnSpPr>
        <p:spPr>
          <a:xfrm>
            <a:off x="417542" y="5402892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39DEABE-1204-708A-B18A-3D3251503075}"/>
              </a:ext>
            </a:extLst>
          </p:cNvPr>
          <p:cNvSpPr/>
          <p:nvPr/>
        </p:nvSpPr>
        <p:spPr>
          <a:xfrm>
            <a:off x="1880864" y="3649874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DF63D-9EE6-C74A-D10C-3B24684EC82B}"/>
              </a:ext>
            </a:extLst>
          </p:cNvPr>
          <p:cNvSpPr/>
          <p:nvPr/>
        </p:nvSpPr>
        <p:spPr>
          <a:xfrm>
            <a:off x="1880864" y="3658918"/>
            <a:ext cx="1960127" cy="304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Graphic 32" descr="Mountains with solid fill">
            <a:extLst>
              <a:ext uri="{FF2B5EF4-FFF2-40B4-BE49-F238E27FC236}">
                <a16:creationId xmlns:a16="http://schemas.microsoft.com/office/drawing/2014/main" id="{ECBD1EA2-0392-2782-B047-7AF36EA042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15252" y="3603477"/>
            <a:ext cx="341338" cy="3942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C57D88E-34BB-4E1F-7D32-3E37EA00E4CC}"/>
              </a:ext>
            </a:extLst>
          </p:cNvPr>
          <p:cNvSpPr/>
          <p:nvPr/>
        </p:nvSpPr>
        <p:spPr>
          <a:xfrm>
            <a:off x="1876884" y="4684091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76266E-A33E-4909-27E8-B1A725C2D2F2}"/>
              </a:ext>
            </a:extLst>
          </p:cNvPr>
          <p:cNvSpPr/>
          <p:nvPr/>
        </p:nvSpPr>
        <p:spPr>
          <a:xfrm>
            <a:off x="1876885" y="4682366"/>
            <a:ext cx="2123246" cy="31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Graphic 37" descr="Mountains with solid fill">
            <a:extLst>
              <a:ext uri="{FF2B5EF4-FFF2-40B4-BE49-F238E27FC236}">
                <a16:creationId xmlns:a16="http://schemas.microsoft.com/office/drawing/2014/main" id="{30BC84E3-216B-5928-4F01-80C5BB661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11272" y="4658960"/>
            <a:ext cx="341338" cy="394252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D7940BBF-FDE8-D201-B3FF-4FD432F72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00131" y="4638269"/>
            <a:ext cx="349338" cy="3942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5E4B11-6332-4F62-B07E-55B98907A115}"/>
              </a:ext>
            </a:extLst>
          </p:cNvPr>
          <p:cNvSpPr/>
          <p:nvPr/>
        </p:nvSpPr>
        <p:spPr>
          <a:xfrm>
            <a:off x="4845575" y="4690997"/>
            <a:ext cx="2768907" cy="338441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1" name="Graphic 40" descr="First aid kit with solid fill">
            <a:extLst>
              <a:ext uri="{FF2B5EF4-FFF2-40B4-BE49-F238E27FC236}">
                <a16:creationId xmlns:a16="http://schemas.microsoft.com/office/drawing/2014/main" id="{4FF4F0A8-4C11-178C-2578-8A7FA5386E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21323" y="4684091"/>
            <a:ext cx="312298" cy="3584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B507AF-F8FF-69CD-D24D-40E2757ED45D}"/>
              </a:ext>
            </a:extLst>
          </p:cNvPr>
          <p:cNvSpPr/>
          <p:nvPr/>
        </p:nvSpPr>
        <p:spPr>
          <a:xfrm>
            <a:off x="1872753" y="5673326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8E9652-C0BC-BC81-369D-60E74BECBFD3}"/>
              </a:ext>
            </a:extLst>
          </p:cNvPr>
          <p:cNvSpPr/>
          <p:nvPr/>
        </p:nvSpPr>
        <p:spPr>
          <a:xfrm>
            <a:off x="1872754" y="5671600"/>
            <a:ext cx="2284042" cy="326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Graphic 30" descr="Mountains with solid fill">
            <a:extLst>
              <a:ext uri="{FF2B5EF4-FFF2-40B4-BE49-F238E27FC236}">
                <a16:creationId xmlns:a16="http://schemas.microsoft.com/office/drawing/2014/main" id="{8729EE65-05AB-E374-0CBE-439D8D91C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7141" y="5648195"/>
            <a:ext cx="341338" cy="3942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5A298AB-561F-CF7D-F284-225A22BFCC2C}"/>
              </a:ext>
            </a:extLst>
          </p:cNvPr>
          <p:cNvSpPr/>
          <p:nvPr/>
        </p:nvSpPr>
        <p:spPr>
          <a:xfrm>
            <a:off x="4140144" y="5680233"/>
            <a:ext cx="3470207" cy="329425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4" name="Graphic 43" descr="First aid kit with solid fill">
            <a:extLst>
              <a:ext uri="{FF2B5EF4-FFF2-40B4-BE49-F238E27FC236}">
                <a16:creationId xmlns:a16="http://schemas.microsoft.com/office/drawing/2014/main" id="{B937149A-8C72-0BE1-A434-5087E6120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7287" y="5661770"/>
            <a:ext cx="312298" cy="358409"/>
          </a:xfrm>
          <a:prstGeom prst="rect">
            <a:avLst/>
          </a:prstGeom>
        </p:spPr>
      </p:pic>
      <p:pic>
        <p:nvPicPr>
          <p:cNvPr id="45" name="Graphic 44" descr="Information with solid fill">
            <a:extLst>
              <a:ext uri="{FF2B5EF4-FFF2-40B4-BE49-F238E27FC236}">
                <a16:creationId xmlns:a16="http://schemas.microsoft.com/office/drawing/2014/main" id="{1C74DE1B-6B9B-9666-6576-D148D675EF87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72870" y="4540192"/>
            <a:ext cx="517480" cy="457200"/>
          </a:xfrm>
          <a:prstGeom prst="rect">
            <a:avLst/>
          </a:prstGeom>
        </p:spPr>
      </p:pic>
      <p:pic>
        <p:nvPicPr>
          <p:cNvPr id="46" name="Graphic 45" descr="Information with solid fill">
            <a:extLst>
              <a:ext uri="{FF2B5EF4-FFF2-40B4-BE49-F238E27FC236}">
                <a16:creationId xmlns:a16="http://schemas.microsoft.com/office/drawing/2014/main" id="{41BF2104-3E54-A7EB-E6CA-8DE4C587C0EC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67114" y="3495427"/>
            <a:ext cx="517480" cy="4572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5E3C17C-F33E-2587-D2C0-926E830A6E89}"/>
              </a:ext>
            </a:extLst>
          </p:cNvPr>
          <p:cNvSpPr/>
          <p:nvPr/>
        </p:nvSpPr>
        <p:spPr>
          <a:xfrm>
            <a:off x="1949866" y="3674888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BBA4CA-C488-77D2-AE9C-C46CADF99768}"/>
              </a:ext>
            </a:extLst>
          </p:cNvPr>
          <p:cNvSpPr/>
          <p:nvPr/>
        </p:nvSpPr>
        <p:spPr>
          <a:xfrm>
            <a:off x="1978369" y="470413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1B5C6B-116A-5A74-E0F8-5CD9C0AB520A}"/>
              </a:ext>
            </a:extLst>
          </p:cNvPr>
          <p:cNvSpPr/>
          <p:nvPr/>
        </p:nvSpPr>
        <p:spPr>
          <a:xfrm>
            <a:off x="3651335" y="470327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7E49C2-C8FA-11FA-83DA-7016144FC119}"/>
              </a:ext>
            </a:extLst>
          </p:cNvPr>
          <p:cNvSpPr/>
          <p:nvPr/>
        </p:nvSpPr>
        <p:spPr>
          <a:xfrm>
            <a:off x="5332652" y="4711846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Adoption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E30505-AB3D-732F-972B-2F29BFD8155E}"/>
              </a:ext>
            </a:extLst>
          </p:cNvPr>
          <p:cNvSpPr/>
          <p:nvPr/>
        </p:nvSpPr>
        <p:spPr>
          <a:xfrm>
            <a:off x="2016924" y="570181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FDA057-2697-112F-2D94-A40253EA71CC}"/>
              </a:ext>
            </a:extLst>
          </p:cNvPr>
          <p:cNvSpPr/>
          <p:nvPr/>
        </p:nvSpPr>
        <p:spPr>
          <a:xfrm>
            <a:off x="5066684" y="570181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Adoption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88F854-8381-0663-148E-FD2FA235F880}"/>
              </a:ext>
            </a:extLst>
          </p:cNvPr>
          <p:cNvSpPr txBox="1"/>
          <p:nvPr/>
        </p:nvSpPr>
        <p:spPr>
          <a:xfrm>
            <a:off x="2677842" y="4987052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347C6C-FB27-29FD-01C8-FD16A9406570}"/>
              </a:ext>
            </a:extLst>
          </p:cNvPr>
          <p:cNvSpPr txBox="1"/>
          <p:nvPr/>
        </p:nvSpPr>
        <p:spPr>
          <a:xfrm>
            <a:off x="6483526" y="4978667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C9DF70-026F-6598-6BF0-BF50DB864C97}"/>
              </a:ext>
            </a:extLst>
          </p:cNvPr>
          <p:cNvSpPr txBox="1"/>
          <p:nvPr/>
        </p:nvSpPr>
        <p:spPr>
          <a:xfrm>
            <a:off x="4306797" y="5010584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3FAF68-19E3-AD24-ADF1-2EC549B5B601}"/>
              </a:ext>
            </a:extLst>
          </p:cNvPr>
          <p:cNvSpPr txBox="1"/>
          <p:nvPr/>
        </p:nvSpPr>
        <p:spPr>
          <a:xfrm>
            <a:off x="2653857" y="3969857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40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8DA6EC-3B97-C0CA-7BE7-2B6FB8514CDC}"/>
              </a:ext>
            </a:extLst>
          </p:cNvPr>
          <p:cNvSpPr txBox="1"/>
          <p:nvPr/>
        </p:nvSpPr>
        <p:spPr>
          <a:xfrm>
            <a:off x="5583143" y="3970555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30%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B112AF-EC59-2005-85D0-FDABE70EB77B}"/>
              </a:ext>
            </a:extLst>
          </p:cNvPr>
          <p:cNvSpPr txBox="1"/>
          <p:nvPr/>
        </p:nvSpPr>
        <p:spPr>
          <a:xfrm>
            <a:off x="2817605" y="5977849"/>
            <a:ext cx="522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40%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EA7D3B-2AD2-19AE-2DDE-1F771DE15D94}"/>
              </a:ext>
            </a:extLst>
          </p:cNvPr>
          <p:cNvSpPr txBox="1"/>
          <p:nvPr/>
        </p:nvSpPr>
        <p:spPr>
          <a:xfrm>
            <a:off x="5707037" y="5990672"/>
            <a:ext cx="522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6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6F9E16-EF16-4E82-FC8B-5275CE6D3913}"/>
              </a:ext>
            </a:extLst>
          </p:cNvPr>
          <p:cNvSpPr/>
          <p:nvPr/>
        </p:nvSpPr>
        <p:spPr>
          <a:xfrm>
            <a:off x="387024" y="1440286"/>
            <a:ext cx="1270195" cy="36910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PRE-LAUNCH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D9D95D-55FA-5C8D-5BD3-5831AE5CBFB2}"/>
              </a:ext>
            </a:extLst>
          </p:cNvPr>
          <p:cNvSpPr/>
          <p:nvPr/>
        </p:nvSpPr>
        <p:spPr>
          <a:xfrm>
            <a:off x="387024" y="2587057"/>
            <a:ext cx="1280966" cy="3691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Penetration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4412F-EFD3-54B6-54A5-0147C7EDCF78}"/>
              </a:ext>
            </a:extLst>
          </p:cNvPr>
          <p:cNvSpPr/>
          <p:nvPr/>
        </p:nvSpPr>
        <p:spPr>
          <a:xfrm>
            <a:off x="7861942" y="1181542"/>
            <a:ext cx="3822719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Prepare the market and product access to expand awareness and perscriptive power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EF2F78-4A13-4899-93EF-B34AD9612F20}"/>
              </a:ext>
            </a:extLst>
          </p:cNvPr>
          <p:cNvSpPr/>
          <p:nvPr/>
        </p:nvSpPr>
        <p:spPr>
          <a:xfrm>
            <a:off x="7861943" y="2346271"/>
            <a:ext cx="3822718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 the coverage </a:t>
            </a:r>
          </a:p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Targeting the HCPs with better likelihood of prescribing innovation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97D539-AF6F-5C77-927B-867C30398D07}"/>
              </a:ext>
            </a:extLst>
          </p:cNvPr>
          <p:cNvCxnSpPr>
            <a:cxnSpLocks/>
          </p:cNvCxnSpPr>
          <p:nvPr/>
        </p:nvCxnSpPr>
        <p:spPr>
          <a:xfrm>
            <a:off x="387024" y="2223822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14EE2B-D352-B07B-525D-C37D5BE4988F}"/>
              </a:ext>
            </a:extLst>
          </p:cNvPr>
          <p:cNvCxnSpPr>
            <a:cxnSpLocks/>
          </p:cNvCxnSpPr>
          <p:nvPr/>
        </p:nvCxnSpPr>
        <p:spPr>
          <a:xfrm>
            <a:off x="361093" y="3303831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12C35-D67F-8A0E-5E07-D32785E4F2A4}"/>
              </a:ext>
            </a:extLst>
          </p:cNvPr>
          <p:cNvSpPr/>
          <p:nvPr/>
        </p:nvSpPr>
        <p:spPr>
          <a:xfrm>
            <a:off x="1824415" y="1452839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58F51-0EAB-FC8A-8119-9D35D44F950E}"/>
              </a:ext>
            </a:extLst>
          </p:cNvPr>
          <p:cNvSpPr/>
          <p:nvPr/>
        </p:nvSpPr>
        <p:spPr>
          <a:xfrm>
            <a:off x="1824416" y="1461882"/>
            <a:ext cx="3021160" cy="3232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Graphic 14" descr="Mountains with solid fill">
            <a:extLst>
              <a:ext uri="{FF2B5EF4-FFF2-40B4-BE49-F238E27FC236}">
                <a16:creationId xmlns:a16="http://schemas.microsoft.com/office/drawing/2014/main" id="{1514D1F7-DFAA-0C86-7236-DE3BC31CE7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8803" y="1406442"/>
            <a:ext cx="341338" cy="3942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CBF3AC-E297-4DE8-DBB5-12A7C416C964}"/>
              </a:ext>
            </a:extLst>
          </p:cNvPr>
          <p:cNvSpPr/>
          <p:nvPr/>
        </p:nvSpPr>
        <p:spPr>
          <a:xfrm>
            <a:off x="1820435" y="2606802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B14A4-ECDD-F689-CCAD-9A857313B026}"/>
              </a:ext>
            </a:extLst>
          </p:cNvPr>
          <p:cNvSpPr/>
          <p:nvPr/>
        </p:nvSpPr>
        <p:spPr>
          <a:xfrm>
            <a:off x="1820436" y="2605076"/>
            <a:ext cx="2020555" cy="335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Graphic 18" descr="Mountains with solid fill">
            <a:extLst>
              <a:ext uri="{FF2B5EF4-FFF2-40B4-BE49-F238E27FC236}">
                <a16:creationId xmlns:a16="http://schemas.microsoft.com/office/drawing/2014/main" id="{2661FA7C-4D12-4613-3CC9-9B5E27F71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4823" y="2581671"/>
            <a:ext cx="341338" cy="394252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7BE11DD3-5E5D-3FBF-8A76-BBC88610AA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66298" y="2582779"/>
            <a:ext cx="349338" cy="3942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98470D-6A51-7012-9EAD-1FE4F29E9277}"/>
              </a:ext>
            </a:extLst>
          </p:cNvPr>
          <p:cNvSpPr/>
          <p:nvPr/>
        </p:nvSpPr>
        <p:spPr>
          <a:xfrm>
            <a:off x="5821726" y="2613709"/>
            <a:ext cx="1736307" cy="331540"/>
          </a:xfrm>
          <a:prstGeom prst="rect">
            <a:avLst/>
          </a:prstGeom>
          <a:solidFill>
            <a:srgbClr val="275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Graphic 22" descr="Information with solid fill">
            <a:extLst>
              <a:ext uri="{FF2B5EF4-FFF2-40B4-BE49-F238E27FC236}">
                <a16:creationId xmlns:a16="http://schemas.microsoft.com/office/drawing/2014/main" id="{727102CD-BC0E-AF8F-1D18-2A9D03B9E673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16421" y="2462903"/>
            <a:ext cx="517480" cy="457200"/>
          </a:xfrm>
          <a:prstGeom prst="rect">
            <a:avLst/>
          </a:prstGeom>
        </p:spPr>
      </p:pic>
      <p:pic>
        <p:nvPicPr>
          <p:cNvPr id="24" name="Graphic 23" descr="Information with solid fill">
            <a:extLst>
              <a:ext uri="{FF2B5EF4-FFF2-40B4-BE49-F238E27FC236}">
                <a16:creationId xmlns:a16="http://schemas.microsoft.com/office/drawing/2014/main" id="{4F71399B-AE2E-EDA3-E265-D0C5B6D47D35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10665" y="1298392"/>
            <a:ext cx="517480" cy="4572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C9BE8B-E13A-B709-E8CE-64470661123D}"/>
              </a:ext>
            </a:extLst>
          </p:cNvPr>
          <p:cNvSpPr/>
          <p:nvPr/>
        </p:nvSpPr>
        <p:spPr>
          <a:xfrm>
            <a:off x="1893417" y="147785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0E019-AB44-08FD-16C8-C1C152C7868C}"/>
              </a:ext>
            </a:extLst>
          </p:cNvPr>
          <p:cNvSpPr/>
          <p:nvPr/>
        </p:nvSpPr>
        <p:spPr>
          <a:xfrm>
            <a:off x="1921920" y="262684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DBD63-AFEE-2385-C620-5772057DF3E4}"/>
              </a:ext>
            </a:extLst>
          </p:cNvPr>
          <p:cNvSpPr/>
          <p:nvPr/>
        </p:nvSpPr>
        <p:spPr>
          <a:xfrm>
            <a:off x="3612428" y="261543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8B9687-8905-11DF-C784-F6300E0027DF}"/>
              </a:ext>
            </a:extLst>
          </p:cNvPr>
          <p:cNvSpPr/>
          <p:nvPr/>
        </p:nvSpPr>
        <p:spPr>
          <a:xfrm>
            <a:off x="5798717" y="2634557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Innovation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931FE0-ABF8-8916-53F4-E0C1FB0A2001}"/>
              </a:ext>
            </a:extLst>
          </p:cNvPr>
          <p:cNvSpPr txBox="1"/>
          <p:nvPr/>
        </p:nvSpPr>
        <p:spPr>
          <a:xfrm>
            <a:off x="2717921" y="2920852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475B9C-8526-5F84-4652-F56FADDDAD16}"/>
              </a:ext>
            </a:extLst>
          </p:cNvPr>
          <p:cNvSpPr txBox="1"/>
          <p:nvPr/>
        </p:nvSpPr>
        <p:spPr>
          <a:xfrm>
            <a:off x="6427077" y="2901378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F7FA0F-CA79-5961-9EF4-CD6763452C11}"/>
              </a:ext>
            </a:extLst>
          </p:cNvPr>
          <p:cNvSpPr txBox="1"/>
          <p:nvPr/>
        </p:nvSpPr>
        <p:spPr>
          <a:xfrm>
            <a:off x="4163189" y="2942377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A5ED03-C3B6-29AA-3EAF-424E58B7CA48}"/>
              </a:ext>
            </a:extLst>
          </p:cNvPr>
          <p:cNvSpPr txBox="1"/>
          <p:nvPr/>
        </p:nvSpPr>
        <p:spPr>
          <a:xfrm>
            <a:off x="3262011" y="1770416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50%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DB3456-299C-66F1-43FB-688135A5285C}"/>
              </a:ext>
            </a:extLst>
          </p:cNvPr>
          <p:cNvSpPr txBox="1"/>
          <p:nvPr/>
        </p:nvSpPr>
        <p:spPr>
          <a:xfrm>
            <a:off x="6484249" y="1762555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8960E2E-8738-338D-C3A9-C17E3F988AA1}"/>
              </a:ext>
            </a:extLst>
          </p:cNvPr>
          <p:cNvSpPr/>
          <p:nvPr/>
        </p:nvSpPr>
        <p:spPr>
          <a:xfrm>
            <a:off x="4845575" y="2601945"/>
            <a:ext cx="998834" cy="334144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      Adoption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0015A9-1454-FBDE-38FC-497DF539CE60}"/>
              </a:ext>
            </a:extLst>
          </p:cNvPr>
          <p:cNvSpPr txBox="1"/>
          <p:nvPr/>
        </p:nvSpPr>
        <p:spPr>
          <a:xfrm>
            <a:off x="5198019" y="2953234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488C69F-A8B3-6B93-B362-6ABA834073D3}"/>
              </a:ext>
            </a:extLst>
          </p:cNvPr>
          <p:cNvSpPr/>
          <p:nvPr/>
        </p:nvSpPr>
        <p:spPr>
          <a:xfrm>
            <a:off x="4830022" y="3655705"/>
            <a:ext cx="1736307" cy="331540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0" name="Graphic 69" descr="First aid kit with solid fill">
            <a:extLst>
              <a:ext uri="{FF2B5EF4-FFF2-40B4-BE49-F238E27FC236}">
                <a16:creationId xmlns:a16="http://schemas.microsoft.com/office/drawing/2014/main" id="{5C2CB374-48CC-29C6-E705-B41F04270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21118" y="3640597"/>
            <a:ext cx="312298" cy="358409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8AE97B3-AE73-7498-6B93-B20475884E15}"/>
              </a:ext>
            </a:extLst>
          </p:cNvPr>
          <p:cNvSpPr/>
          <p:nvPr/>
        </p:nvSpPr>
        <p:spPr>
          <a:xfrm>
            <a:off x="4888905" y="366835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Adoption</a:t>
            </a:r>
          </a:p>
        </p:txBody>
      </p:sp>
      <p:pic>
        <p:nvPicPr>
          <p:cNvPr id="72" name="Graphic 71" descr="User with solid fill">
            <a:extLst>
              <a:ext uri="{FF2B5EF4-FFF2-40B4-BE49-F238E27FC236}">
                <a16:creationId xmlns:a16="http://schemas.microsoft.com/office/drawing/2014/main" id="{193C5AD7-4322-2F1E-4DA3-951CDC2DB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6127" y="3613774"/>
            <a:ext cx="349338" cy="3942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1505BB4-690E-C3AA-825E-ADB884B0B257}"/>
              </a:ext>
            </a:extLst>
          </p:cNvPr>
          <p:cNvSpPr/>
          <p:nvPr/>
        </p:nvSpPr>
        <p:spPr>
          <a:xfrm>
            <a:off x="3553686" y="367868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477B33-DDFA-20D8-4F2F-E998860E37FF}"/>
              </a:ext>
            </a:extLst>
          </p:cNvPr>
          <p:cNvSpPr txBox="1"/>
          <p:nvPr/>
        </p:nvSpPr>
        <p:spPr>
          <a:xfrm>
            <a:off x="4069517" y="3986761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F0ED7-E02A-CAB0-1FBE-F6A5C51CE4FF}"/>
              </a:ext>
            </a:extLst>
          </p:cNvPr>
          <p:cNvSpPr/>
          <p:nvPr/>
        </p:nvSpPr>
        <p:spPr>
          <a:xfrm>
            <a:off x="5765787" y="1448209"/>
            <a:ext cx="1824068" cy="343078"/>
          </a:xfrm>
          <a:prstGeom prst="rect">
            <a:avLst/>
          </a:prstGeom>
          <a:solidFill>
            <a:srgbClr val="275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FDC334-56E9-3288-2DFE-57758FAB5D2F}"/>
              </a:ext>
            </a:extLst>
          </p:cNvPr>
          <p:cNvSpPr/>
          <p:nvPr/>
        </p:nvSpPr>
        <p:spPr>
          <a:xfrm>
            <a:off x="5830538" y="1469057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Innovation</a:t>
            </a:r>
          </a:p>
        </p:txBody>
      </p:sp>
      <p:pic>
        <p:nvPicPr>
          <p:cNvPr id="78" name="Graphic 77" descr="User with solid fill">
            <a:extLst>
              <a:ext uri="{FF2B5EF4-FFF2-40B4-BE49-F238E27FC236}">
                <a16:creationId xmlns:a16="http://schemas.microsoft.com/office/drawing/2014/main" id="{D434FDBF-9C42-DBC5-D0AE-C2B826B2A1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14900" y="1417929"/>
            <a:ext cx="349338" cy="39425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C78EE2E-5BDF-4867-D293-0F6AE232F053}"/>
              </a:ext>
            </a:extLst>
          </p:cNvPr>
          <p:cNvSpPr/>
          <p:nvPr/>
        </p:nvSpPr>
        <p:spPr>
          <a:xfrm>
            <a:off x="4561030" y="1461468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B89E3F7-D739-666F-2E74-C582B3F6A58A}"/>
              </a:ext>
            </a:extLst>
          </p:cNvPr>
          <p:cNvSpPr txBox="1"/>
          <p:nvPr/>
        </p:nvSpPr>
        <p:spPr>
          <a:xfrm>
            <a:off x="5111791" y="1777527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Graphic 33" descr="DNA with solid fill">
            <a:extLst>
              <a:ext uri="{FF2B5EF4-FFF2-40B4-BE49-F238E27FC236}">
                <a16:creationId xmlns:a16="http://schemas.microsoft.com/office/drawing/2014/main" id="{E2BEBC8F-3CFF-39E8-4A45-E0BFEF0AA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32624">
            <a:off x="5942800" y="2588899"/>
            <a:ext cx="351019" cy="351019"/>
          </a:xfrm>
          <a:prstGeom prst="rect">
            <a:avLst/>
          </a:prstGeom>
        </p:spPr>
      </p:pic>
      <p:pic>
        <p:nvPicPr>
          <p:cNvPr id="22" name="Graphic 21" descr="First aid kit with solid fill">
            <a:extLst>
              <a:ext uri="{FF2B5EF4-FFF2-40B4-BE49-F238E27FC236}">
                <a16:creationId xmlns:a16="http://schemas.microsoft.com/office/drawing/2014/main" id="{E426C23C-4B3D-BAE2-E351-10892933B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0022" y="2593549"/>
            <a:ext cx="312298" cy="358409"/>
          </a:xfrm>
          <a:prstGeom prst="rect">
            <a:avLst/>
          </a:prstGeom>
        </p:spPr>
      </p:pic>
      <p:pic>
        <p:nvPicPr>
          <p:cNvPr id="53" name="Graphic 52" descr="DNA with solid fill">
            <a:extLst>
              <a:ext uri="{FF2B5EF4-FFF2-40B4-BE49-F238E27FC236}">
                <a16:creationId xmlns:a16="http://schemas.microsoft.com/office/drawing/2014/main" id="{6674570E-F7CF-9AB4-1525-7EE33DF48E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32624">
            <a:off x="5921073" y="1455401"/>
            <a:ext cx="351019" cy="35101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1BF7AD7-431E-BFB5-392E-71B5A0E5D6D3}"/>
              </a:ext>
            </a:extLst>
          </p:cNvPr>
          <p:cNvSpPr/>
          <p:nvPr/>
        </p:nvSpPr>
        <p:spPr>
          <a:xfrm>
            <a:off x="6483526" y="3658438"/>
            <a:ext cx="1137069" cy="328324"/>
          </a:xfrm>
          <a:prstGeom prst="rect">
            <a:avLst/>
          </a:prstGeom>
          <a:solidFill>
            <a:srgbClr val="275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2CBA72-7D20-6211-0E74-608217381FD8}"/>
              </a:ext>
            </a:extLst>
          </p:cNvPr>
          <p:cNvSpPr/>
          <p:nvPr/>
        </p:nvSpPr>
        <p:spPr>
          <a:xfrm>
            <a:off x="6666570" y="3681495"/>
            <a:ext cx="1067362" cy="30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Innovation</a:t>
            </a:r>
          </a:p>
        </p:txBody>
      </p:sp>
      <p:pic>
        <p:nvPicPr>
          <p:cNvPr id="85" name="Graphic 84" descr="DNA with solid fill">
            <a:extLst>
              <a:ext uri="{FF2B5EF4-FFF2-40B4-BE49-F238E27FC236}">
                <a16:creationId xmlns:a16="http://schemas.microsoft.com/office/drawing/2014/main" id="{9D8B6B4C-1965-46C4-3D20-E3B01E0564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32624">
            <a:off x="6453867" y="3624511"/>
            <a:ext cx="372776" cy="37277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23EBA9D-C30A-9904-8ACC-8E6A41AFA93C}"/>
              </a:ext>
            </a:extLst>
          </p:cNvPr>
          <p:cNvSpPr txBox="1"/>
          <p:nvPr/>
        </p:nvSpPr>
        <p:spPr>
          <a:xfrm>
            <a:off x="6771719" y="3981281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0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1EF8980-7E72-A0EB-3891-83697E42E4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EF8980-7E72-A0EB-3891-83697E42E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5799DC-9C77-1194-3F97-52C1EBFE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73" y="100397"/>
            <a:ext cx="11678638" cy="1065278"/>
          </a:xfrm>
        </p:spPr>
        <p:txBody>
          <a:bodyPr vert="horz"/>
          <a:lstStyle/>
          <a:p>
            <a:r>
              <a:rPr lang="en-US">
                <a:solidFill>
                  <a:srgbClr val="002060"/>
                </a:solidFill>
              </a:rPr>
              <a:t>Weights for the value drivers are dependent on multiple factors and could change over the brand lifecycle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D51FE75-18BD-A15A-E133-D3C4407F1982}"/>
              </a:ext>
            </a:extLst>
          </p:cNvPr>
          <p:cNvSpPr/>
          <p:nvPr/>
        </p:nvSpPr>
        <p:spPr>
          <a:xfrm>
            <a:off x="387024" y="3637321"/>
            <a:ext cx="1270195" cy="36910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Growth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43CC1FB-A91B-8296-A815-597C6FDE98DD}"/>
              </a:ext>
            </a:extLst>
          </p:cNvPr>
          <p:cNvSpPr/>
          <p:nvPr/>
        </p:nvSpPr>
        <p:spPr>
          <a:xfrm>
            <a:off x="387024" y="4664346"/>
            <a:ext cx="1280966" cy="3691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87B4151-3183-84D0-9253-A1B5D253E136}"/>
              </a:ext>
            </a:extLst>
          </p:cNvPr>
          <p:cNvSpPr/>
          <p:nvPr/>
        </p:nvSpPr>
        <p:spPr>
          <a:xfrm>
            <a:off x="387024" y="5669599"/>
            <a:ext cx="1280966" cy="3691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Decline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9736CF6C-9F09-D53D-747A-F51B1E0809A5}"/>
              </a:ext>
            </a:extLst>
          </p:cNvPr>
          <p:cNvSpPr/>
          <p:nvPr/>
        </p:nvSpPr>
        <p:spPr>
          <a:xfrm>
            <a:off x="7918391" y="3378577"/>
            <a:ext cx="3822719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customers on the adoption status to increase market share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2637F8F4-4887-7173-0EEA-F9DD9C586634}"/>
              </a:ext>
            </a:extLst>
          </p:cNvPr>
          <p:cNvSpPr/>
          <p:nvPr/>
        </p:nvSpPr>
        <p:spPr>
          <a:xfrm>
            <a:off x="7918392" y="4423560"/>
            <a:ext cx="3822718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Sustain the loyalists and unlock new potential customers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374130F2-DF13-A117-42D9-2C9B6B857F0D}"/>
              </a:ext>
            </a:extLst>
          </p:cNvPr>
          <p:cNvSpPr/>
          <p:nvPr/>
        </p:nvSpPr>
        <p:spPr>
          <a:xfrm>
            <a:off x="7909505" y="5483068"/>
            <a:ext cx="3831605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  <a:sym typeface="Arial"/>
              </a:rPr>
              <a:t>Squeeze remaining value w/o investment</a:t>
            </a:r>
          </a:p>
        </p:txBody>
      </p:sp>
      <p:pic>
        <p:nvPicPr>
          <p:cNvPr id="155" name="Graphic 154" descr="Information with solid fill">
            <a:extLst>
              <a:ext uri="{FF2B5EF4-FFF2-40B4-BE49-F238E27FC236}">
                <a16:creationId xmlns:a16="http://schemas.microsoft.com/office/drawing/2014/main" id="{439C244F-16A1-4C10-BB41-9B6CF07B7ED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72870" y="5577654"/>
            <a:ext cx="517480" cy="457200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0155E0B-3CBB-CD6C-DE1C-6007325941C0}"/>
              </a:ext>
            </a:extLst>
          </p:cNvPr>
          <p:cNvCxnSpPr>
            <a:cxnSpLocks/>
          </p:cNvCxnSpPr>
          <p:nvPr/>
        </p:nvCxnSpPr>
        <p:spPr>
          <a:xfrm>
            <a:off x="443473" y="4301111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2FC4266-01A7-56D3-C5CB-68891DABE286}"/>
              </a:ext>
            </a:extLst>
          </p:cNvPr>
          <p:cNvCxnSpPr>
            <a:cxnSpLocks/>
          </p:cNvCxnSpPr>
          <p:nvPr/>
        </p:nvCxnSpPr>
        <p:spPr>
          <a:xfrm>
            <a:off x="417542" y="5402892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39DEABE-1204-708A-B18A-3D3251503075}"/>
              </a:ext>
            </a:extLst>
          </p:cNvPr>
          <p:cNvSpPr/>
          <p:nvPr/>
        </p:nvSpPr>
        <p:spPr>
          <a:xfrm>
            <a:off x="1880864" y="3649874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DF63D-9EE6-C74A-D10C-3B24684EC82B}"/>
              </a:ext>
            </a:extLst>
          </p:cNvPr>
          <p:cNvSpPr/>
          <p:nvPr/>
        </p:nvSpPr>
        <p:spPr>
          <a:xfrm>
            <a:off x="1880864" y="3658918"/>
            <a:ext cx="1960127" cy="304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Graphic 32" descr="Mountains with solid fill">
            <a:extLst>
              <a:ext uri="{FF2B5EF4-FFF2-40B4-BE49-F238E27FC236}">
                <a16:creationId xmlns:a16="http://schemas.microsoft.com/office/drawing/2014/main" id="{ECBD1EA2-0392-2782-B047-7AF36EA042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15252" y="3603477"/>
            <a:ext cx="341338" cy="3942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C57D88E-34BB-4E1F-7D32-3E37EA00E4CC}"/>
              </a:ext>
            </a:extLst>
          </p:cNvPr>
          <p:cNvSpPr/>
          <p:nvPr/>
        </p:nvSpPr>
        <p:spPr>
          <a:xfrm>
            <a:off x="1876884" y="4684091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76266E-A33E-4909-27E8-B1A725C2D2F2}"/>
              </a:ext>
            </a:extLst>
          </p:cNvPr>
          <p:cNvSpPr/>
          <p:nvPr/>
        </p:nvSpPr>
        <p:spPr>
          <a:xfrm>
            <a:off x="1876885" y="4682366"/>
            <a:ext cx="2123246" cy="31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Graphic 37" descr="Mountains with solid fill">
            <a:extLst>
              <a:ext uri="{FF2B5EF4-FFF2-40B4-BE49-F238E27FC236}">
                <a16:creationId xmlns:a16="http://schemas.microsoft.com/office/drawing/2014/main" id="{30BC84E3-216B-5928-4F01-80C5BB661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11272" y="4658960"/>
            <a:ext cx="341338" cy="394252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D7940BBF-FDE8-D201-B3FF-4FD432F72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00131" y="4638269"/>
            <a:ext cx="349338" cy="3942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5E4B11-6332-4F62-B07E-55B98907A115}"/>
              </a:ext>
            </a:extLst>
          </p:cNvPr>
          <p:cNvSpPr/>
          <p:nvPr/>
        </p:nvSpPr>
        <p:spPr>
          <a:xfrm>
            <a:off x="4845575" y="4690997"/>
            <a:ext cx="2768907" cy="338441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1" name="Graphic 40" descr="First aid kit with solid fill">
            <a:extLst>
              <a:ext uri="{FF2B5EF4-FFF2-40B4-BE49-F238E27FC236}">
                <a16:creationId xmlns:a16="http://schemas.microsoft.com/office/drawing/2014/main" id="{4FF4F0A8-4C11-178C-2578-8A7FA5386E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21323" y="4684091"/>
            <a:ext cx="312298" cy="3584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B507AF-F8FF-69CD-D24D-40E2757ED45D}"/>
              </a:ext>
            </a:extLst>
          </p:cNvPr>
          <p:cNvSpPr/>
          <p:nvPr/>
        </p:nvSpPr>
        <p:spPr>
          <a:xfrm>
            <a:off x="1872753" y="5673326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8E9652-C0BC-BC81-369D-60E74BECBFD3}"/>
              </a:ext>
            </a:extLst>
          </p:cNvPr>
          <p:cNvSpPr/>
          <p:nvPr/>
        </p:nvSpPr>
        <p:spPr>
          <a:xfrm>
            <a:off x="1872754" y="5671600"/>
            <a:ext cx="2284042" cy="326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Graphic 30" descr="Mountains with solid fill">
            <a:extLst>
              <a:ext uri="{FF2B5EF4-FFF2-40B4-BE49-F238E27FC236}">
                <a16:creationId xmlns:a16="http://schemas.microsoft.com/office/drawing/2014/main" id="{8729EE65-05AB-E374-0CBE-439D8D91C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7141" y="5648195"/>
            <a:ext cx="341338" cy="3942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5A298AB-561F-CF7D-F284-225A22BFCC2C}"/>
              </a:ext>
            </a:extLst>
          </p:cNvPr>
          <p:cNvSpPr/>
          <p:nvPr/>
        </p:nvSpPr>
        <p:spPr>
          <a:xfrm>
            <a:off x="4140144" y="5680233"/>
            <a:ext cx="3470207" cy="329425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4" name="Graphic 43" descr="First aid kit with solid fill">
            <a:extLst>
              <a:ext uri="{FF2B5EF4-FFF2-40B4-BE49-F238E27FC236}">
                <a16:creationId xmlns:a16="http://schemas.microsoft.com/office/drawing/2014/main" id="{B937149A-8C72-0BE1-A434-5087E6120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7287" y="5661770"/>
            <a:ext cx="312298" cy="358409"/>
          </a:xfrm>
          <a:prstGeom prst="rect">
            <a:avLst/>
          </a:prstGeom>
        </p:spPr>
      </p:pic>
      <p:pic>
        <p:nvPicPr>
          <p:cNvPr id="45" name="Graphic 44" descr="Information with solid fill">
            <a:extLst>
              <a:ext uri="{FF2B5EF4-FFF2-40B4-BE49-F238E27FC236}">
                <a16:creationId xmlns:a16="http://schemas.microsoft.com/office/drawing/2014/main" id="{1C74DE1B-6B9B-9666-6576-D148D675EF87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72870" y="4540192"/>
            <a:ext cx="517480" cy="457200"/>
          </a:xfrm>
          <a:prstGeom prst="rect">
            <a:avLst/>
          </a:prstGeom>
        </p:spPr>
      </p:pic>
      <p:pic>
        <p:nvPicPr>
          <p:cNvPr id="46" name="Graphic 45" descr="Information with solid fill">
            <a:extLst>
              <a:ext uri="{FF2B5EF4-FFF2-40B4-BE49-F238E27FC236}">
                <a16:creationId xmlns:a16="http://schemas.microsoft.com/office/drawing/2014/main" id="{41BF2104-3E54-A7EB-E6CA-8DE4C587C0EC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67114" y="3495427"/>
            <a:ext cx="517480" cy="4572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5E3C17C-F33E-2587-D2C0-926E830A6E89}"/>
              </a:ext>
            </a:extLst>
          </p:cNvPr>
          <p:cNvSpPr/>
          <p:nvPr/>
        </p:nvSpPr>
        <p:spPr>
          <a:xfrm>
            <a:off x="1949866" y="3674888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BBA4CA-C488-77D2-AE9C-C46CADF99768}"/>
              </a:ext>
            </a:extLst>
          </p:cNvPr>
          <p:cNvSpPr/>
          <p:nvPr/>
        </p:nvSpPr>
        <p:spPr>
          <a:xfrm>
            <a:off x="1978369" y="470413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1B5C6B-116A-5A74-E0F8-5CD9C0AB520A}"/>
              </a:ext>
            </a:extLst>
          </p:cNvPr>
          <p:cNvSpPr/>
          <p:nvPr/>
        </p:nvSpPr>
        <p:spPr>
          <a:xfrm>
            <a:off x="3651335" y="470327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7E49C2-C8FA-11FA-83DA-7016144FC119}"/>
              </a:ext>
            </a:extLst>
          </p:cNvPr>
          <p:cNvSpPr/>
          <p:nvPr/>
        </p:nvSpPr>
        <p:spPr>
          <a:xfrm>
            <a:off x="5332652" y="4711846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Adoption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E30505-AB3D-732F-972B-2F29BFD8155E}"/>
              </a:ext>
            </a:extLst>
          </p:cNvPr>
          <p:cNvSpPr/>
          <p:nvPr/>
        </p:nvSpPr>
        <p:spPr>
          <a:xfrm>
            <a:off x="2016924" y="570181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FDA057-2697-112F-2D94-A40253EA71CC}"/>
              </a:ext>
            </a:extLst>
          </p:cNvPr>
          <p:cNvSpPr/>
          <p:nvPr/>
        </p:nvSpPr>
        <p:spPr>
          <a:xfrm>
            <a:off x="5066684" y="570181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Adoption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88F854-8381-0663-148E-FD2FA235F880}"/>
              </a:ext>
            </a:extLst>
          </p:cNvPr>
          <p:cNvSpPr txBox="1"/>
          <p:nvPr/>
        </p:nvSpPr>
        <p:spPr>
          <a:xfrm>
            <a:off x="2677842" y="4987052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45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347C6C-FB27-29FD-01C8-FD16A9406570}"/>
              </a:ext>
            </a:extLst>
          </p:cNvPr>
          <p:cNvSpPr txBox="1"/>
          <p:nvPr/>
        </p:nvSpPr>
        <p:spPr>
          <a:xfrm>
            <a:off x="6082839" y="4978667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45%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C9DF70-026F-6598-6BF0-BF50DB864C97}"/>
              </a:ext>
            </a:extLst>
          </p:cNvPr>
          <p:cNvSpPr txBox="1"/>
          <p:nvPr/>
        </p:nvSpPr>
        <p:spPr>
          <a:xfrm>
            <a:off x="4306797" y="5010584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3FAF68-19E3-AD24-ADF1-2EC549B5B601}"/>
              </a:ext>
            </a:extLst>
          </p:cNvPr>
          <p:cNvSpPr txBox="1"/>
          <p:nvPr/>
        </p:nvSpPr>
        <p:spPr>
          <a:xfrm>
            <a:off x="2653857" y="3969857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8DA6EC-3B97-C0CA-7BE7-2B6FB8514CDC}"/>
              </a:ext>
            </a:extLst>
          </p:cNvPr>
          <p:cNvSpPr txBox="1"/>
          <p:nvPr/>
        </p:nvSpPr>
        <p:spPr>
          <a:xfrm>
            <a:off x="5583143" y="3970555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30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B112AF-EC59-2005-85D0-FDABE70EB77B}"/>
              </a:ext>
            </a:extLst>
          </p:cNvPr>
          <p:cNvSpPr txBox="1"/>
          <p:nvPr/>
        </p:nvSpPr>
        <p:spPr>
          <a:xfrm>
            <a:off x="2817605" y="5977849"/>
            <a:ext cx="522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EA7D3B-2AD2-19AE-2DDE-1F771DE15D94}"/>
              </a:ext>
            </a:extLst>
          </p:cNvPr>
          <p:cNvSpPr txBox="1"/>
          <p:nvPr/>
        </p:nvSpPr>
        <p:spPr>
          <a:xfrm>
            <a:off x="5707037" y="5990672"/>
            <a:ext cx="522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7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6F9E16-EF16-4E82-FC8B-5275CE6D3913}"/>
              </a:ext>
            </a:extLst>
          </p:cNvPr>
          <p:cNvSpPr/>
          <p:nvPr/>
        </p:nvSpPr>
        <p:spPr>
          <a:xfrm>
            <a:off x="387024" y="1440286"/>
            <a:ext cx="1270195" cy="36910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PRE-LAUNCH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D9D95D-55FA-5C8D-5BD3-5831AE5CBFB2}"/>
              </a:ext>
            </a:extLst>
          </p:cNvPr>
          <p:cNvSpPr/>
          <p:nvPr/>
        </p:nvSpPr>
        <p:spPr>
          <a:xfrm>
            <a:off x="387024" y="2587057"/>
            <a:ext cx="1280966" cy="3691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Penetration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4412F-EFD3-54B6-54A5-0147C7EDCF78}"/>
              </a:ext>
            </a:extLst>
          </p:cNvPr>
          <p:cNvSpPr/>
          <p:nvPr/>
        </p:nvSpPr>
        <p:spPr>
          <a:xfrm>
            <a:off x="7861942" y="1181542"/>
            <a:ext cx="3822719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Prepare the market and product access to expand awareness and perscriptive power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EF2F78-4A13-4899-93EF-B34AD9612F20}"/>
              </a:ext>
            </a:extLst>
          </p:cNvPr>
          <p:cNvSpPr/>
          <p:nvPr/>
        </p:nvSpPr>
        <p:spPr>
          <a:xfrm>
            <a:off x="7861943" y="2346271"/>
            <a:ext cx="3822718" cy="690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 the coverage </a:t>
            </a:r>
          </a:p>
          <a:p>
            <a:pPr marL="536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Targeting the HCPs with better likelihood of prescribing innovation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97D539-AF6F-5C77-927B-867C30398D07}"/>
              </a:ext>
            </a:extLst>
          </p:cNvPr>
          <p:cNvCxnSpPr>
            <a:cxnSpLocks/>
          </p:cNvCxnSpPr>
          <p:nvPr/>
        </p:nvCxnSpPr>
        <p:spPr>
          <a:xfrm>
            <a:off x="387024" y="2223822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14EE2B-D352-B07B-525D-C37D5BE4988F}"/>
              </a:ext>
            </a:extLst>
          </p:cNvPr>
          <p:cNvCxnSpPr>
            <a:cxnSpLocks/>
          </p:cNvCxnSpPr>
          <p:nvPr/>
        </p:nvCxnSpPr>
        <p:spPr>
          <a:xfrm>
            <a:off x="361093" y="3303831"/>
            <a:ext cx="11241188" cy="0"/>
          </a:xfrm>
          <a:prstGeom prst="line">
            <a:avLst/>
          </a:prstGeom>
          <a:ln w="12700">
            <a:solidFill>
              <a:srgbClr val="046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12C35-D67F-8A0E-5E07-D32785E4F2A4}"/>
              </a:ext>
            </a:extLst>
          </p:cNvPr>
          <p:cNvSpPr/>
          <p:nvPr/>
        </p:nvSpPr>
        <p:spPr>
          <a:xfrm>
            <a:off x="1824415" y="1452839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58F51-0EAB-FC8A-8119-9D35D44F950E}"/>
              </a:ext>
            </a:extLst>
          </p:cNvPr>
          <p:cNvSpPr/>
          <p:nvPr/>
        </p:nvSpPr>
        <p:spPr>
          <a:xfrm>
            <a:off x="1824416" y="1461882"/>
            <a:ext cx="3021160" cy="3232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Graphic 14" descr="Mountains with solid fill">
            <a:extLst>
              <a:ext uri="{FF2B5EF4-FFF2-40B4-BE49-F238E27FC236}">
                <a16:creationId xmlns:a16="http://schemas.microsoft.com/office/drawing/2014/main" id="{1514D1F7-DFAA-0C86-7236-DE3BC31CE7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8803" y="1406442"/>
            <a:ext cx="341338" cy="3942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CBF3AC-E297-4DE8-DBB5-12A7C416C964}"/>
              </a:ext>
            </a:extLst>
          </p:cNvPr>
          <p:cNvSpPr/>
          <p:nvPr/>
        </p:nvSpPr>
        <p:spPr>
          <a:xfrm>
            <a:off x="1820435" y="2606802"/>
            <a:ext cx="5737599" cy="33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B14A4-ECDD-F689-CCAD-9A857313B026}"/>
              </a:ext>
            </a:extLst>
          </p:cNvPr>
          <p:cNvSpPr/>
          <p:nvPr/>
        </p:nvSpPr>
        <p:spPr>
          <a:xfrm>
            <a:off x="1820436" y="2605076"/>
            <a:ext cx="2020555" cy="335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Graphic 18" descr="Mountains with solid fill">
            <a:extLst>
              <a:ext uri="{FF2B5EF4-FFF2-40B4-BE49-F238E27FC236}">
                <a16:creationId xmlns:a16="http://schemas.microsoft.com/office/drawing/2014/main" id="{2661FA7C-4D12-4613-3CC9-9B5E27F71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4823" y="2581671"/>
            <a:ext cx="341338" cy="394252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7BE11DD3-5E5D-3FBF-8A76-BBC88610AA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66298" y="2582779"/>
            <a:ext cx="349338" cy="3942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98470D-6A51-7012-9EAD-1FE4F29E9277}"/>
              </a:ext>
            </a:extLst>
          </p:cNvPr>
          <p:cNvSpPr/>
          <p:nvPr/>
        </p:nvSpPr>
        <p:spPr>
          <a:xfrm>
            <a:off x="5821726" y="2613709"/>
            <a:ext cx="1736307" cy="331540"/>
          </a:xfrm>
          <a:prstGeom prst="rect">
            <a:avLst/>
          </a:prstGeom>
          <a:solidFill>
            <a:srgbClr val="275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Graphic 22" descr="Information with solid fill">
            <a:extLst>
              <a:ext uri="{FF2B5EF4-FFF2-40B4-BE49-F238E27FC236}">
                <a16:creationId xmlns:a16="http://schemas.microsoft.com/office/drawing/2014/main" id="{727102CD-BC0E-AF8F-1D18-2A9D03B9E673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16421" y="2462903"/>
            <a:ext cx="517480" cy="457200"/>
          </a:xfrm>
          <a:prstGeom prst="rect">
            <a:avLst/>
          </a:prstGeom>
        </p:spPr>
      </p:pic>
      <p:pic>
        <p:nvPicPr>
          <p:cNvPr id="24" name="Graphic 23" descr="Information with solid fill">
            <a:extLst>
              <a:ext uri="{FF2B5EF4-FFF2-40B4-BE49-F238E27FC236}">
                <a16:creationId xmlns:a16="http://schemas.microsoft.com/office/drawing/2014/main" id="{4F71399B-AE2E-EDA3-E265-D0C5B6D47D35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10665" y="1298392"/>
            <a:ext cx="517480" cy="4572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C9BE8B-E13A-B709-E8CE-64470661123D}"/>
              </a:ext>
            </a:extLst>
          </p:cNvPr>
          <p:cNvSpPr/>
          <p:nvPr/>
        </p:nvSpPr>
        <p:spPr>
          <a:xfrm>
            <a:off x="1893417" y="147785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0E019-AB44-08FD-16C8-C1C152C7868C}"/>
              </a:ext>
            </a:extLst>
          </p:cNvPr>
          <p:cNvSpPr/>
          <p:nvPr/>
        </p:nvSpPr>
        <p:spPr>
          <a:xfrm>
            <a:off x="1921920" y="2626843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DBD63-AFEE-2385-C620-5772057DF3E4}"/>
              </a:ext>
            </a:extLst>
          </p:cNvPr>
          <p:cNvSpPr/>
          <p:nvPr/>
        </p:nvSpPr>
        <p:spPr>
          <a:xfrm>
            <a:off x="3612428" y="261543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8B9687-8905-11DF-C784-F6300E0027DF}"/>
              </a:ext>
            </a:extLst>
          </p:cNvPr>
          <p:cNvSpPr/>
          <p:nvPr/>
        </p:nvSpPr>
        <p:spPr>
          <a:xfrm>
            <a:off x="5798717" y="2634557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Innovation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931FE0-ABF8-8916-53F4-E0C1FB0A2001}"/>
              </a:ext>
            </a:extLst>
          </p:cNvPr>
          <p:cNvSpPr txBox="1"/>
          <p:nvPr/>
        </p:nvSpPr>
        <p:spPr>
          <a:xfrm>
            <a:off x="2717921" y="2920852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475B9C-8526-5F84-4652-F56FADDDAD16}"/>
              </a:ext>
            </a:extLst>
          </p:cNvPr>
          <p:cNvSpPr txBox="1"/>
          <p:nvPr/>
        </p:nvSpPr>
        <p:spPr>
          <a:xfrm>
            <a:off x="6427077" y="2901378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F7FA0F-CA79-5961-9EF4-CD6763452C11}"/>
              </a:ext>
            </a:extLst>
          </p:cNvPr>
          <p:cNvSpPr txBox="1"/>
          <p:nvPr/>
        </p:nvSpPr>
        <p:spPr>
          <a:xfrm>
            <a:off x="4163189" y="2942377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A5ED03-C3B6-29AA-3EAF-424E58B7CA48}"/>
              </a:ext>
            </a:extLst>
          </p:cNvPr>
          <p:cNvSpPr txBox="1"/>
          <p:nvPr/>
        </p:nvSpPr>
        <p:spPr>
          <a:xfrm>
            <a:off x="3262011" y="1770416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50%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DB3456-299C-66F1-43FB-688135A5285C}"/>
              </a:ext>
            </a:extLst>
          </p:cNvPr>
          <p:cNvSpPr txBox="1"/>
          <p:nvPr/>
        </p:nvSpPr>
        <p:spPr>
          <a:xfrm>
            <a:off x="6484249" y="1762555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8960E2E-8738-338D-C3A9-C17E3F988AA1}"/>
              </a:ext>
            </a:extLst>
          </p:cNvPr>
          <p:cNvSpPr/>
          <p:nvPr/>
        </p:nvSpPr>
        <p:spPr>
          <a:xfrm>
            <a:off x="4845575" y="2601945"/>
            <a:ext cx="998834" cy="334144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      Adoption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0015A9-1454-FBDE-38FC-497DF539CE60}"/>
              </a:ext>
            </a:extLst>
          </p:cNvPr>
          <p:cNvSpPr txBox="1"/>
          <p:nvPr/>
        </p:nvSpPr>
        <p:spPr>
          <a:xfrm>
            <a:off x="5198019" y="2953234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488C69F-A8B3-6B93-B362-6ABA834073D3}"/>
              </a:ext>
            </a:extLst>
          </p:cNvPr>
          <p:cNvSpPr/>
          <p:nvPr/>
        </p:nvSpPr>
        <p:spPr>
          <a:xfrm>
            <a:off x="4830022" y="3655705"/>
            <a:ext cx="1736307" cy="331540"/>
          </a:xfrm>
          <a:prstGeom prst="rect">
            <a:avLst/>
          </a:prstGeom>
          <a:solidFill>
            <a:srgbClr val="02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0" name="Graphic 69" descr="First aid kit with solid fill">
            <a:extLst>
              <a:ext uri="{FF2B5EF4-FFF2-40B4-BE49-F238E27FC236}">
                <a16:creationId xmlns:a16="http://schemas.microsoft.com/office/drawing/2014/main" id="{5C2CB374-48CC-29C6-E705-B41F04270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21118" y="3640597"/>
            <a:ext cx="312298" cy="358409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8AE97B3-AE73-7498-6B93-B20475884E15}"/>
              </a:ext>
            </a:extLst>
          </p:cNvPr>
          <p:cNvSpPr/>
          <p:nvPr/>
        </p:nvSpPr>
        <p:spPr>
          <a:xfrm>
            <a:off x="4888905" y="366835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Adoption</a:t>
            </a:r>
          </a:p>
        </p:txBody>
      </p:sp>
      <p:pic>
        <p:nvPicPr>
          <p:cNvPr id="72" name="Graphic 71" descr="User with solid fill">
            <a:extLst>
              <a:ext uri="{FF2B5EF4-FFF2-40B4-BE49-F238E27FC236}">
                <a16:creationId xmlns:a16="http://schemas.microsoft.com/office/drawing/2014/main" id="{193C5AD7-4322-2F1E-4DA3-951CDC2DB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6127" y="3613774"/>
            <a:ext cx="349338" cy="3942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1505BB4-690E-C3AA-825E-ADB884B0B257}"/>
              </a:ext>
            </a:extLst>
          </p:cNvPr>
          <p:cNvSpPr/>
          <p:nvPr/>
        </p:nvSpPr>
        <p:spPr>
          <a:xfrm>
            <a:off x="3553686" y="3678682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477B33-DDFA-20D8-4F2F-E998860E37FF}"/>
              </a:ext>
            </a:extLst>
          </p:cNvPr>
          <p:cNvSpPr txBox="1"/>
          <p:nvPr/>
        </p:nvSpPr>
        <p:spPr>
          <a:xfrm>
            <a:off x="4069517" y="3986761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F0ED7-E02A-CAB0-1FBE-F6A5C51CE4FF}"/>
              </a:ext>
            </a:extLst>
          </p:cNvPr>
          <p:cNvSpPr/>
          <p:nvPr/>
        </p:nvSpPr>
        <p:spPr>
          <a:xfrm>
            <a:off x="5765787" y="1448209"/>
            <a:ext cx="1824068" cy="343078"/>
          </a:xfrm>
          <a:prstGeom prst="rect">
            <a:avLst/>
          </a:prstGeom>
          <a:solidFill>
            <a:srgbClr val="275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FDC334-56E9-3288-2DFE-57758FAB5D2F}"/>
              </a:ext>
            </a:extLst>
          </p:cNvPr>
          <p:cNvSpPr/>
          <p:nvPr/>
        </p:nvSpPr>
        <p:spPr>
          <a:xfrm>
            <a:off x="5830538" y="1469057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Innovation</a:t>
            </a:r>
          </a:p>
        </p:txBody>
      </p:sp>
      <p:pic>
        <p:nvPicPr>
          <p:cNvPr id="78" name="Graphic 77" descr="User with solid fill">
            <a:extLst>
              <a:ext uri="{FF2B5EF4-FFF2-40B4-BE49-F238E27FC236}">
                <a16:creationId xmlns:a16="http://schemas.microsoft.com/office/drawing/2014/main" id="{D434FDBF-9C42-DBC5-D0AE-C2B826B2A1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14900" y="1417929"/>
            <a:ext cx="349338" cy="39425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C78EE2E-5BDF-4867-D293-0F6AE232F053}"/>
              </a:ext>
            </a:extLst>
          </p:cNvPr>
          <p:cNvSpPr/>
          <p:nvPr/>
        </p:nvSpPr>
        <p:spPr>
          <a:xfrm>
            <a:off x="4561030" y="1461468"/>
            <a:ext cx="1824067" cy="2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Profile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B89E3F7-D739-666F-2E74-C582B3F6A58A}"/>
              </a:ext>
            </a:extLst>
          </p:cNvPr>
          <p:cNvSpPr txBox="1"/>
          <p:nvPr/>
        </p:nvSpPr>
        <p:spPr>
          <a:xfrm>
            <a:off x="5111791" y="1777527"/>
            <a:ext cx="47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Arial Nova Cond" panose="020B0506020202020204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0%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Graphic 33" descr="DNA with solid fill">
            <a:extLst>
              <a:ext uri="{FF2B5EF4-FFF2-40B4-BE49-F238E27FC236}">
                <a16:creationId xmlns:a16="http://schemas.microsoft.com/office/drawing/2014/main" id="{E2BEBC8F-3CFF-39E8-4A45-E0BFEF0AA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32624">
            <a:off x="5942800" y="2588899"/>
            <a:ext cx="351019" cy="351019"/>
          </a:xfrm>
          <a:prstGeom prst="rect">
            <a:avLst/>
          </a:prstGeom>
        </p:spPr>
      </p:pic>
      <p:pic>
        <p:nvPicPr>
          <p:cNvPr id="22" name="Graphic 21" descr="First aid kit with solid fill">
            <a:extLst>
              <a:ext uri="{FF2B5EF4-FFF2-40B4-BE49-F238E27FC236}">
                <a16:creationId xmlns:a16="http://schemas.microsoft.com/office/drawing/2014/main" id="{E426C23C-4B3D-BAE2-E351-10892933B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0022" y="2593549"/>
            <a:ext cx="312298" cy="358409"/>
          </a:xfrm>
          <a:prstGeom prst="rect">
            <a:avLst/>
          </a:prstGeom>
        </p:spPr>
      </p:pic>
      <p:pic>
        <p:nvPicPr>
          <p:cNvPr id="53" name="Graphic 52" descr="DNA with solid fill">
            <a:extLst>
              <a:ext uri="{FF2B5EF4-FFF2-40B4-BE49-F238E27FC236}">
                <a16:creationId xmlns:a16="http://schemas.microsoft.com/office/drawing/2014/main" id="{6674570E-F7CF-9AB4-1525-7EE33DF48E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32624">
            <a:off x="5921073" y="1455401"/>
            <a:ext cx="351019" cy="35101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1BF7AD7-431E-BFB5-392E-71B5A0E5D6D3}"/>
              </a:ext>
            </a:extLst>
          </p:cNvPr>
          <p:cNvSpPr/>
          <p:nvPr/>
        </p:nvSpPr>
        <p:spPr>
          <a:xfrm>
            <a:off x="6483526" y="3658438"/>
            <a:ext cx="1137069" cy="328324"/>
          </a:xfrm>
          <a:prstGeom prst="rect">
            <a:avLst/>
          </a:prstGeom>
          <a:solidFill>
            <a:srgbClr val="275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2CBA72-7D20-6211-0E74-608217381FD8}"/>
              </a:ext>
            </a:extLst>
          </p:cNvPr>
          <p:cNvSpPr/>
          <p:nvPr/>
        </p:nvSpPr>
        <p:spPr>
          <a:xfrm>
            <a:off x="6666570" y="3681495"/>
            <a:ext cx="1067362" cy="30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Innovation</a:t>
            </a:r>
          </a:p>
        </p:txBody>
      </p:sp>
      <p:pic>
        <p:nvPicPr>
          <p:cNvPr id="85" name="Graphic 84" descr="DNA with solid fill">
            <a:extLst>
              <a:ext uri="{FF2B5EF4-FFF2-40B4-BE49-F238E27FC236}">
                <a16:creationId xmlns:a16="http://schemas.microsoft.com/office/drawing/2014/main" id="{9D8B6B4C-1965-46C4-3D20-E3B01E0564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32624">
            <a:off x="6453867" y="3624511"/>
            <a:ext cx="372776" cy="37277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23EBA9D-C30A-9904-8ACC-8E6A41AFA93C}"/>
              </a:ext>
            </a:extLst>
          </p:cNvPr>
          <p:cNvSpPr txBox="1"/>
          <p:nvPr/>
        </p:nvSpPr>
        <p:spPr>
          <a:xfrm>
            <a:off x="6771719" y="3981281"/>
            <a:ext cx="522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 Nova Cond" panose="020B0506020202020204" pitchFamily="34" charset="0"/>
              </a:rPr>
              <a:t>20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%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3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F77CFE2-038D-7104-8971-0E15129099CD}"/>
              </a:ext>
            </a:extLst>
          </p:cNvPr>
          <p:cNvSpPr txBox="1">
            <a:spLocks/>
          </p:cNvSpPr>
          <p:nvPr/>
        </p:nvSpPr>
        <p:spPr>
          <a:xfrm>
            <a:off x="440384" y="239503"/>
            <a:ext cx="11512326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Tiering should align with the brand strategy while considering the </a:t>
            </a:r>
            <a:r>
              <a:rPr kumimoji="0" lang="en-IN" sz="3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HCP’s current adoption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&amp; </a:t>
            </a:r>
            <a:r>
              <a:rPr kumimoji="0" lang="en-IN" sz="3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Innovation stage</a:t>
            </a:r>
            <a:b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526D7C-0ABA-5962-E960-BF4617E5DC98}"/>
              </a:ext>
            </a:extLst>
          </p:cNvPr>
          <p:cNvGrpSpPr/>
          <p:nvPr/>
        </p:nvGrpSpPr>
        <p:grpSpPr>
          <a:xfrm>
            <a:off x="206148" y="2281068"/>
            <a:ext cx="6575655" cy="3760503"/>
            <a:chOff x="45720" y="1530752"/>
            <a:chExt cx="8981168" cy="4383106"/>
          </a:xfrm>
        </p:grpSpPr>
        <p:sp>
          <p:nvSpPr>
            <p:cNvPr id="29" name="Google Shape;183;p17">
              <a:extLst>
                <a:ext uri="{FF2B5EF4-FFF2-40B4-BE49-F238E27FC236}">
                  <a16:creationId xmlns:a16="http://schemas.microsoft.com/office/drawing/2014/main" id="{92EF277F-25BA-58AB-5CE6-4C45E6B3BCBF}"/>
                </a:ext>
              </a:extLst>
            </p:cNvPr>
            <p:cNvSpPr/>
            <p:nvPr/>
          </p:nvSpPr>
          <p:spPr>
            <a:xfrm>
              <a:off x="160751" y="4643733"/>
              <a:ext cx="4484087" cy="1270125"/>
            </a:xfrm>
            <a:custGeom>
              <a:avLst/>
              <a:gdLst/>
              <a:ahLst/>
              <a:cxnLst/>
              <a:rect l="l" t="t" r="r" b="b"/>
              <a:pathLst>
                <a:path w="150091" h="50805" extrusionOk="0">
                  <a:moveTo>
                    <a:pt x="139268" y="1"/>
                  </a:moveTo>
                  <a:lnTo>
                    <a:pt x="12204" y="29683"/>
                  </a:lnTo>
                  <a:lnTo>
                    <a:pt x="0" y="50805"/>
                  </a:lnTo>
                  <a:lnTo>
                    <a:pt x="150091" y="18741"/>
                  </a:lnTo>
                  <a:lnTo>
                    <a:pt x="139268" y="1"/>
                  </a:lnTo>
                  <a:close/>
                </a:path>
              </a:pathLst>
            </a:custGeom>
            <a:solidFill>
              <a:srgbClr val="39A5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30" name="Google Shape;157;p17">
              <a:extLst>
                <a:ext uri="{FF2B5EF4-FFF2-40B4-BE49-F238E27FC236}">
                  <a16:creationId xmlns:a16="http://schemas.microsoft.com/office/drawing/2014/main" id="{9FD1EFFF-BE33-86E5-DB40-644F68206B98}"/>
                </a:ext>
              </a:extLst>
            </p:cNvPr>
            <p:cNvSpPr/>
            <p:nvPr/>
          </p:nvSpPr>
          <p:spPr>
            <a:xfrm>
              <a:off x="1794795" y="2152552"/>
              <a:ext cx="1146600" cy="742375"/>
            </a:xfrm>
            <a:custGeom>
              <a:avLst/>
              <a:gdLst/>
              <a:ahLst/>
              <a:cxnLst/>
              <a:rect l="l" t="t" r="r" b="b"/>
              <a:pathLst>
                <a:path w="45864" h="29695" extrusionOk="0">
                  <a:moveTo>
                    <a:pt x="27754" y="1"/>
                  </a:moveTo>
                  <a:lnTo>
                    <a:pt x="10823" y="10943"/>
                  </a:lnTo>
                  <a:lnTo>
                    <a:pt x="1" y="29695"/>
                  </a:lnTo>
                  <a:lnTo>
                    <a:pt x="45864" y="1"/>
                  </a:lnTo>
                  <a:close/>
                </a:path>
              </a:pathLst>
            </a:custGeom>
            <a:solidFill>
              <a:srgbClr val="780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31" name="Google Shape;158;p17">
              <a:extLst>
                <a:ext uri="{FF2B5EF4-FFF2-40B4-BE49-F238E27FC236}">
                  <a16:creationId xmlns:a16="http://schemas.microsoft.com/office/drawing/2014/main" id="{829DE6A4-C6DE-6703-D93E-132A2F1D51CC}"/>
                </a:ext>
              </a:extLst>
            </p:cNvPr>
            <p:cNvSpPr/>
            <p:nvPr/>
          </p:nvSpPr>
          <p:spPr>
            <a:xfrm>
              <a:off x="1366170" y="2583852"/>
              <a:ext cx="2003550" cy="1053450"/>
            </a:xfrm>
            <a:custGeom>
              <a:avLst/>
              <a:gdLst/>
              <a:ahLst/>
              <a:cxnLst/>
              <a:rect l="l" t="t" r="r" b="b"/>
              <a:pathLst>
                <a:path w="80142" h="42138" extrusionOk="0">
                  <a:moveTo>
                    <a:pt x="72962" y="1"/>
                  </a:moveTo>
                  <a:lnTo>
                    <a:pt x="10823" y="23385"/>
                  </a:lnTo>
                  <a:lnTo>
                    <a:pt x="1" y="42137"/>
                  </a:lnTo>
                  <a:lnTo>
                    <a:pt x="80142" y="12443"/>
                  </a:lnTo>
                  <a:lnTo>
                    <a:pt x="72962" y="1"/>
                  </a:lnTo>
                  <a:close/>
                </a:path>
              </a:pathLst>
            </a:custGeom>
            <a:solidFill>
              <a:srgbClr val="023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32" name="Google Shape;159;p17">
              <a:extLst>
                <a:ext uri="{FF2B5EF4-FFF2-40B4-BE49-F238E27FC236}">
                  <a16:creationId xmlns:a16="http://schemas.microsoft.com/office/drawing/2014/main" id="{8B48B92D-CD53-5A4E-6EF3-12E4FB97116E}"/>
                </a:ext>
              </a:extLst>
            </p:cNvPr>
            <p:cNvSpPr/>
            <p:nvPr/>
          </p:nvSpPr>
          <p:spPr>
            <a:xfrm>
              <a:off x="1794795" y="1530752"/>
              <a:ext cx="1574925" cy="1364175"/>
            </a:xfrm>
            <a:custGeom>
              <a:avLst/>
              <a:gdLst/>
              <a:ahLst/>
              <a:cxnLst/>
              <a:rect l="l" t="t" r="r" b="b"/>
              <a:pathLst>
                <a:path w="62997" h="54567" extrusionOk="0">
                  <a:moveTo>
                    <a:pt x="31493" y="1"/>
                  </a:moveTo>
                  <a:lnTo>
                    <a:pt x="10823" y="35815"/>
                  </a:lnTo>
                  <a:lnTo>
                    <a:pt x="1" y="54567"/>
                  </a:lnTo>
                  <a:lnTo>
                    <a:pt x="62997" y="54567"/>
                  </a:lnTo>
                  <a:lnTo>
                    <a:pt x="52174" y="35815"/>
                  </a:lnTo>
                  <a:lnTo>
                    <a:pt x="31493" y="1"/>
                  </a:lnTo>
                  <a:close/>
                </a:path>
              </a:pathLst>
            </a:custGeom>
            <a:solidFill>
              <a:srgbClr val="022A4A"/>
            </a:solidFill>
            <a:ln>
              <a:noFill/>
            </a:ln>
          </p:spPr>
          <p:txBody>
            <a:bodyPr spcFirstLastPara="1" wrap="square" lIns="91425" tIns="731500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Loyalist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171;p17">
              <a:extLst>
                <a:ext uri="{FF2B5EF4-FFF2-40B4-BE49-F238E27FC236}">
                  <a16:creationId xmlns:a16="http://schemas.microsoft.com/office/drawing/2014/main" id="{A136C7A0-9298-AE19-29F6-5D6EB9B2B6E1}"/>
                </a:ext>
              </a:extLst>
            </p:cNvPr>
            <p:cNvSpPr txBox="1"/>
            <p:nvPr/>
          </p:nvSpPr>
          <p:spPr>
            <a:xfrm>
              <a:off x="3283851" y="2323378"/>
              <a:ext cx="4248592" cy="571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Prescribes our brand  for the </a:t>
              </a:r>
              <a:r>
                <a:rPr kumimoji="0" lang="e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majority</a:t>
              </a:r>
              <a:r>
                <a:rPr kumimoji="0" lang="e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 of all eligible patients and is vocal about their support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 Nova Cond" panose="020B0506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174;p17">
              <a:extLst>
                <a:ext uri="{FF2B5EF4-FFF2-40B4-BE49-F238E27FC236}">
                  <a16:creationId xmlns:a16="http://schemas.microsoft.com/office/drawing/2014/main" id="{070F2178-487F-F069-CA07-B1838AE8C83B}"/>
                </a:ext>
              </a:extLst>
            </p:cNvPr>
            <p:cNvSpPr/>
            <p:nvPr/>
          </p:nvSpPr>
          <p:spPr>
            <a:xfrm>
              <a:off x="937845" y="3168452"/>
              <a:ext cx="2860500" cy="1210900"/>
            </a:xfrm>
            <a:custGeom>
              <a:avLst/>
              <a:gdLst/>
              <a:ahLst/>
              <a:cxnLst/>
              <a:rect l="l" t="t" r="r" b="b"/>
              <a:pathLst>
                <a:path w="114420" h="48436" extrusionOk="0">
                  <a:moveTo>
                    <a:pt x="103597" y="1"/>
                  </a:moveTo>
                  <a:lnTo>
                    <a:pt x="10823" y="29695"/>
                  </a:lnTo>
                  <a:lnTo>
                    <a:pt x="1" y="48435"/>
                  </a:lnTo>
                  <a:lnTo>
                    <a:pt x="114420" y="18753"/>
                  </a:lnTo>
                  <a:lnTo>
                    <a:pt x="103597" y="1"/>
                  </a:lnTo>
                  <a:close/>
                </a:path>
              </a:pathLst>
            </a:custGeom>
            <a:solidFill>
              <a:srgbClr val="034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35" name="Google Shape;175;p17">
              <a:extLst>
                <a:ext uri="{FF2B5EF4-FFF2-40B4-BE49-F238E27FC236}">
                  <a16:creationId xmlns:a16="http://schemas.microsoft.com/office/drawing/2014/main" id="{A462E444-0B08-CE55-CB07-AB23B1B95B8F}"/>
                </a:ext>
              </a:extLst>
            </p:cNvPr>
            <p:cNvSpPr/>
            <p:nvPr/>
          </p:nvSpPr>
          <p:spPr>
            <a:xfrm>
              <a:off x="1366170" y="3168452"/>
              <a:ext cx="2432175" cy="468850"/>
            </a:xfrm>
            <a:custGeom>
              <a:avLst/>
              <a:gdLst/>
              <a:ahLst/>
              <a:cxnLst/>
              <a:rect l="l" t="t" r="r" b="b"/>
              <a:pathLst>
                <a:path w="97287" h="18754" extrusionOk="0">
                  <a:moveTo>
                    <a:pt x="10823" y="1"/>
                  </a:moveTo>
                  <a:lnTo>
                    <a:pt x="1" y="18753"/>
                  </a:lnTo>
                  <a:lnTo>
                    <a:pt x="97287" y="18753"/>
                  </a:lnTo>
                  <a:lnTo>
                    <a:pt x="86464" y="1"/>
                  </a:lnTo>
                  <a:close/>
                </a:path>
              </a:pathLst>
            </a:custGeom>
            <a:solidFill>
              <a:srgbClr val="033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Expansion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80;p17">
              <a:extLst>
                <a:ext uri="{FF2B5EF4-FFF2-40B4-BE49-F238E27FC236}">
                  <a16:creationId xmlns:a16="http://schemas.microsoft.com/office/drawing/2014/main" id="{6DCF504B-2689-169A-01D3-F023D7CD7B6F}"/>
                </a:ext>
              </a:extLst>
            </p:cNvPr>
            <p:cNvSpPr txBox="1"/>
            <p:nvPr/>
          </p:nvSpPr>
          <p:spPr>
            <a:xfrm>
              <a:off x="3656029" y="3099473"/>
              <a:ext cx="350423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Prescribes for </a:t>
              </a:r>
              <a:r>
                <a:rPr kumimoji="0" lang="en" sz="16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most</a:t>
              </a:r>
              <a:r>
                <a:rPr kumimoji="0" lang="e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 eligible patients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 Nova Cond" panose="020B0506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183;p17">
              <a:extLst>
                <a:ext uri="{FF2B5EF4-FFF2-40B4-BE49-F238E27FC236}">
                  <a16:creationId xmlns:a16="http://schemas.microsoft.com/office/drawing/2014/main" id="{E8BBB64B-6225-D84D-DA67-B9CD45CBE3A8}"/>
                </a:ext>
              </a:extLst>
            </p:cNvPr>
            <p:cNvSpPr/>
            <p:nvPr/>
          </p:nvSpPr>
          <p:spPr>
            <a:xfrm>
              <a:off x="474695" y="3910802"/>
              <a:ext cx="3752275" cy="1270125"/>
            </a:xfrm>
            <a:custGeom>
              <a:avLst/>
              <a:gdLst/>
              <a:ahLst/>
              <a:cxnLst/>
              <a:rect l="l" t="t" r="r" b="b"/>
              <a:pathLst>
                <a:path w="150091" h="50805" extrusionOk="0">
                  <a:moveTo>
                    <a:pt x="139268" y="1"/>
                  </a:moveTo>
                  <a:lnTo>
                    <a:pt x="12204" y="29683"/>
                  </a:lnTo>
                  <a:lnTo>
                    <a:pt x="0" y="50805"/>
                  </a:lnTo>
                  <a:lnTo>
                    <a:pt x="150091" y="18741"/>
                  </a:lnTo>
                  <a:lnTo>
                    <a:pt x="139268" y="1"/>
                  </a:lnTo>
                  <a:close/>
                </a:path>
              </a:pathLst>
            </a:custGeom>
            <a:solidFill>
              <a:srgbClr val="046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38" name="Google Shape;184;p17">
              <a:extLst>
                <a:ext uri="{FF2B5EF4-FFF2-40B4-BE49-F238E27FC236}">
                  <a16:creationId xmlns:a16="http://schemas.microsoft.com/office/drawing/2014/main" id="{89910C2B-8996-3067-ED95-2E813228CADA}"/>
                </a:ext>
              </a:extLst>
            </p:cNvPr>
            <p:cNvSpPr/>
            <p:nvPr/>
          </p:nvSpPr>
          <p:spPr>
            <a:xfrm>
              <a:off x="937545" y="3910789"/>
              <a:ext cx="3289425" cy="468550"/>
            </a:xfrm>
            <a:custGeom>
              <a:avLst/>
              <a:gdLst/>
              <a:ahLst/>
              <a:cxnLst/>
              <a:rect l="l" t="t" r="r" b="b"/>
              <a:pathLst>
                <a:path w="131577" h="18742" extrusionOk="0">
                  <a:moveTo>
                    <a:pt x="10823" y="1"/>
                  </a:moveTo>
                  <a:lnTo>
                    <a:pt x="1" y="18741"/>
                  </a:lnTo>
                  <a:lnTo>
                    <a:pt x="131577" y="18741"/>
                  </a:lnTo>
                  <a:lnTo>
                    <a:pt x="120754" y="1"/>
                  </a:lnTo>
                  <a:close/>
                </a:path>
              </a:pathLst>
            </a:custGeom>
            <a:solidFill>
              <a:srgbClr val="045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Adoption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" name="Google Shape;185;p17">
              <a:extLst>
                <a:ext uri="{FF2B5EF4-FFF2-40B4-BE49-F238E27FC236}">
                  <a16:creationId xmlns:a16="http://schemas.microsoft.com/office/drawing/2014/main" id="{9567D906-143C-3895-BD71-57D0EC4F1B33}"/>
                </a:ext>
              </a:extLst>
            </p:cNvPr>
            <p:cNvSpPr/>
            <p:nvPr/>
          </p:nvSpPr>
          <p:spPr>
            <a:xfrm>
              <a:off x="1562156" y="3224372"/>
              <a:ext cx="353645" cy="354586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7877" y="1386"/>
                  </a:moveTo>
                  <a:cubicBezTo>
                    <a:pt x="9232" y="1386"/>
                    <a:pt x="10303" y="2458"/>
                    <a:pt x="10303" y="3781"/>
                  </a:cubicBezTo>
                  <a:lnTo>
                    <a:pt x="10303" y="4883"/>
                  </a:lnTo>
                  <a:cubicBezTo>
                    <a:pt x="10240" y="4883"/>
                    <a:pt x="10209" y="4946"/>
                    <a:pt x="10177" y="4946"/>
                  </a:cubicBezTo>
                  <a:cubicBezTo>
                    <a:pt x="10019" y="4190"/>
                    <a:pt x="9704" y="3529"/>
                    <a:pt x="9200" y="2962"/>
                  </a:cubicBezTo>
                  <a:lnTo>
                    <a:pt x="7720" y="4442"/>
                  </a:lnTo>
                  <a:cubicBezTo>
                    <a:pt x="8192" y="5072"/>
                    <a:pt x="8318" y="5860"/>
                    <a:pt x="8098" y="6648"/>
                  </a:cubicBezTo>
                  <a:cubicBezTo>
                    <a:pt x="8003" y="6868"/>
                    <a:pt x="7877" y="7057"/>
                    <a:pt x="7720" y="7278"/>
                  </a:cubicBezTo>
                  <a:lnTo>
                    <a:pt x="9200" y="8727"/>
                  </a:lnTo>
                  <a:cubicBezTo>
                    <a:pt x="9673" y="8160"/>
                    <a:pt x="10019" y="7498"/>
                    <a:pt x="10177" y="6742"/>
                  </a:cubicBezTo>
                  <a:cubicBezTo>
                    <a:pt x="10209" y="6742"/>
                    <a:pt x="10240" y="6805"/>
                    <a:pt x="10303" y="6805"/>
                  </a:cubicBezTo>
                  <a:lnTo>
                    <a:pt x="10303" y="7908"/>
                  </a:lnTo>
                  <a:cubicBezTo>
                    <a:pt x="10303" y="9231"/>
                    <a:pt x="9232" y="10302"/>
                    <a:pt x="7877" y="10302"/>
                  </a:cubicBezTo>
                  <a:lnTo>
                    <a:pt x="6774" y="10302"/>
                  </a:lnTo>
                  <a:cubicBezTo>
                    <a:pt x="6774" y="10271"/>
                    <a:pt x="6743" y="10208"/>
                    <a:pt x="6743" y="10176"/>
                  </a:cubicBezTo>
                  <a:cubicBezTo>
                    <a:pt x="7499" y="10019"/>
                    <a:pt x="8161" y="9704"/>
                    <a:pt x="8728" y="9200"/>
                  </a:cubicBezTo>
                  <a:lnTo>
                    <a:pt x="7279" y="7750"/>
                  </a:lnTo>
                  <a:cubicBezTo>
                    <a:pt x="7058" y="7908"/>
                    <a:pt x="6869" y="8002"/>
                    <a:pt x="6648" y="8097"/>
                  </a:cubicBezTo>
                  <a:cubicBezTo>
                    <a:pt x="6365" y="8160"/>
                    <a:pt x="6081" y="8223"/>
                    <a:pt x="5861" y="8223"/>
                  </a:cubicBezTo>
                  <a:cubicBezTo>
                    <a:pt x="5325" y="8223"/>
                    <a:pt x="4821" y="8065"/>
                    <a:pt x="4443" y="7750"/>
                  </a:cubicBezTo>
                  <a:lnTo>
                    <a:pt x="2962" y="9200"/>
                  </a:lnTo>
                  <a:cubicBezTo>
                    <a:pt x="3529" y="9672"/>
                    <a:pt x="4191" y="10019"/>
                    <a:pt x="4947" y="10176"/>
                  </a:cubicBezTo>
                  <a:cubicBezTo>
                    <a:pt x="4947" y="10208"/>
                    <a:pt x="4916" y="10271"/>
                    <a:pt x="4916" y="10302"/>
                  </a:cubicBezTo>
                  <a:lnTo>
                    <a:pt x="3813" y="10302"/>
                  </a:lnTo>
                  <a:cubicBezTo>
                    <a:pt x="2458" y="10302"/>
                    <a:pt x="1387" y="9231"/>
                    <a:pt x="1387" y="7908"/>
                  </a:cubicBezTo>
                  <a:lnTo>
                    <a:pt x="1387" y="6805"/>
                  </a:lnTo>
                  <a:cubicBezTo>
                    <a:pt x="1450" y="6805"/>
                    <a:pt x="1482" y="6742"/>
                    <a:pt x="1513" y="6742"/>
                  </a:cubicBezTo>
                  <a:cubicBezTo>
                    <a:pt x="1671" y="7498"/>
                    <a:pt x="1986" y="8160"/>
                    <a:pt x="2490" y="8727"/>
                  </a:cubicBezTo>
                  <a:lnTo>
                    <a:pt x="3971" y="7278"/>
                  </a:lnTo>
                  <a:cubicBezTo>
                    <a:pt x="3498" y="6648"/>
                    <a:pt x="3372" y="5860"/>
                    <a:pt x="3592" y="5072"/>
                  </a:cubicBezTo>
                  <a:cubicBezTo>
                    <a:pt x="3687" y="4820"/>
                    <a:pt x="3813" y="4631"/>
                    <a:pt x="3971" y="4442"/>
                  </a:cubicBezTo>
                  <a:lnTo>
                    <a:pt x="2490" y="2962"/>
                  </a:lnTo>
                  <a:cubicBezTo>
                    <a:pt x="2017" y="3529"/>
                    <a:pt x="1671" y="4190"/>
                    <a:pt x="1513" y="4946"/>
                  </a:cubicBezTo>
                  <a:cubicBezTo>
                    <a:pt x="1482" y="4946"/>
                    <a:pt x="1450" y="4883"/>
                    <a:pt x="1387" y="4883"/>
                  </a:cubicBezTo>
                  <a:lnTo>
                    <a:pt x="1387" y="3781"/>
                  </a:lnTo>
                  <a:cubicBezTo>
                    <a:pt x="1387" y="2458"/>
                    <a:pt x="2458" y="1386"/>
                    <a:pt x="3813" y="1386"/>
                  </a:cubicBezTo>
                  <a:lnTo>
                    <a:pt x="4916" y="1386"/>
                  </a:lnTo>
                  <a:cubicBezTo>
                    <a:pt x="4916" y="1418"/>
                    <a:pt x="4947" y="1481"/>
                    <a:pt x="4947" y="1512"/>
                  </a:cubicBezTo>
                  <a:cubicBezTo>
                    <a:pt x="4191" y="1670"/>
                    <a:pt x="3529" y="1985"/>
                    <a:pt x="2962" y="2489"/>
                  </a:cubicBezTo>
                  <a:lnTo>
                    <a:pt x="4443" y="3938"/>
                  </a:lnTo>
                  <a:cubicBezTo>
                    <a:pt x="4632" y="3781"/>
                    <a:pt x="4821" y="3686"/>
                    <a:pt x="5073" y="3592"/>
                  </a:cubicBezTo>
                  <a:cubicBezTo>
                    <a:pt x="5339" y="3496"/>
                    <a:pt x="5605" y="3451"/>
                    <a:pt x="5865" y="3451"/>
                  </a:cubicBezTo>
                  <a:cubicBezTo>
                    <a:pt x="6375" y="3451"/>
                    <a:pt x="6861" y="3625"/>
                    <a:pt x="7279" y="3938"/>
                  </a:cubicBezTo>
                  <a:lnTo>
                    <a:pt x="8728" y="2489"/>
                  </a:lnTo>
                  <a:cubicBezTo>
                    <a:pt x="8161" y="2016"/>
                    <a:pt x="7499" y="1670"/>
                    <a:pt x="6743" y="1512"/>
                  </a:cubicBezTo>
                  <a:cubicBezTo>
                    <a:pt x="6743" y="1481"/>
                    <a:pt x="6774" y="1418"/>
                    <a:pt x="6774" y="1386"/>
                  </a:cubicBezTo>
                  <a:close/>
                  <a:moveTo>
                    <a:pt x="5829" y="0"/>
                  </a:moveTo>
                  <a:cubicBezTo>
                    <a:pt x="5420" y="0"/>
                    <a:pt x="5010" y="315"/>
                    <a:pt x="4884" y="725"/>
                  </a:cubicBezTo>
                  <a:lnTo>
                    <a:pt x="3782" y="725"/>
                  </a:lnTo>
                  <a:cubicBezTo>
                    <a:pt x="2112" y="725"/>
                    <a:pt x="726" y="2111"/>
                    <a:pt x="726" y="3781"/>
                  </a:cubicBezTo>
                  <a:lnTo>
                    <a:pt x="726" y="4883"/>
                  </a:lnTo>
                  <a:cubicBezTo>
                    <a:pt x="316" y="5041"/>
                    <a:pt x="1" y="5419"/>
                    <a:pt x="1" y="5829"/>
                  </a:cubicBezTo>
                  <a:cubicBezTo>
                    <a:pt x="1" y="6270"/>
                    <a:pt x="316" y="6679"/>
                    <a:pt x="726" y="6774"/>
                  </a:cubicBezTo>
                  <a:lnTo>
                    <a:pt x="726" y="7876"/>
                  </a:lnTo>
                  <a:cubicBezTo>
                    <a:pt x="726" y="9578"/>
                    <a:pt x="2112" y="10964"/>
                    <a:pt x="3782" y="10964"/>
                  </a:cubicBezTo>
                  <a:lnTo>
                    <a:pt x="4884" y="10964"/>
                  </a:lnTo>
                  <a:cubicBezTo>
                    <a:pt x="5042" y="11342"/>
                    <a:pt x="5420" y="11688"/>
                    <a:pt x="5829" y="11688"/>
                  </a:cubicBezTo>
                  <a:cubicBezTo>
                    <a:pt x="6270" y="11688"/>
                    <a:pt x="6680" y="11342"/>
                    <a:pt x="6774" y="10964"/>
                  </a:cubicBezTo>
                  <a:lnTo>
                    <a:pt x="7877" y="10964"/>
                  </a:lnTo>
                  <a:cubicBezTo>
                    <a:pt x="9578" y="10964"/>
                    <a:pt x="10965" y="9578"/>
                    <a:pt x="10965" y="7876"/>
                  </a:cubicBezTo>
                  <a:lnTo>
                    <a:pt x="10965" y="6774"/>
                  </a:lnTo>
                  <a:cubicBezTo>
                    <a:pt x="11343" y="6616"/>
                    <a:pt x="11658" y="6270"/>
                    <a:pt x="11658" y="5829"/>
                  </a:cubicBezTo>
                  <a:cubicBezTo>
                    <a:pt x="11658" y="5419"/>
                    <a:pt x="11343" y="5072"/>
                    <a:pt x="10965" y="4883"/>
                  </a:cubicBezTo>
                  <a:lnTo>
                    <a:pt x="10965" y="3781"/>
                  </a:lnTo>
                  <a:cubicBezTo>
                    <a:pt x="10965" y="2111"/>
                    <a:pt x="9578" y="725"/>
                    <a:pt x="7877" y="725"/>
                  </a:cubicBezTo>
                  <a:lnTo>
                    <a:pt x="6774" y="725"/>
                  </a:lnTo>
                  <a:cubicBezTo>
                    <a:pt x="6617" y="315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40" name="Google Shape;186;p17">
              <a:extLst>
                <a:ext uri="{FF2B5EF4-FFF2-40B4-BE49-F238E27FC236}">
                  <a16:creationId xmlns:a16="http://schemas.microsoft.com/office/drawing/2014/main" id="{124361A9-E48D-8A65-D276-0A51A3774F1F}"/>
                </a:ext>
              </a:extLst>
            </p:cNvPr>
            <p:cNvSpPr txBox="1"/>
            <p:nvPr/>
          </p:nvSpPr>
          <p:spPr>
            <a:xfrm>
              <a:off x="4061620" y="3803802"/>
              <a:ext cx="4048014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Prescribes for </a:t>
              </a:r>
              <a:r>
                <a:rPr kumimoji="0" lang="en-IN" sz="16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some</a:t>
              </a: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 eligible patients</a:t>
              </a:r>
            </a:p>
          </p:txBody>
        </p:sp>
        <p:sp>
          <p:nvSpPr>
            <p:cNvPr id="41" name="Google Shape;189;p17">
              <a:extLst>
                <a:ext uri="{FF2B5EF4-FFF2-40B4-BE49-F238E27FC236}">
                  <a16:creationId xmlns:a16="http://schemas.microsoft.com/office/drawing/2014/main" id="{C4AB870A-CBB3-2CFD-DF78-3542276510DC}"/>
                </a:ext>
              </a:extLst>
            </p:cNvPr>
            <p:cNvSpPr/>
            <p:nvPr/>
          </p:nvSpPr>
          <p:spPr>
            <a:xfrm>
              <a:off x="474695" y="4652877"/>
              <a:ext cx="4215125" cy="528050"/>
            </a:xfrm>
            <a:custGeom>
              <a:avLst/>
              <a:gdLst/>
              <a:ahLst/>
              <a:cxnLst/>
              <a:rect l="l" t="t" r="r" b="b"/>
              <a:pathLst>
                <a:path w="168605" h="21122" extrusionOk="0">
                  <a:moveTo>
                    <a:pt x="12204" y="0"/>
                  </a:moveTo>
                  <a:lnTo>
                    <a:pt x="0" y="21122"/>
                  </a:lnTo>
                  <a:lnTo>
                    <a:pt x="168605" y="21122"/>
                  </a:lnTo>
                  <a:lnTo>
                    <a:pt x="156401" y="0"/>
                  </a:lnTo>
                  <a:close/>
                </a:path>
              </a:pathLst>
            </a:custGeom>
            <a:solidFill>
              <a:srgbClr val="369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Trialist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2" name="Google Shape;190;p17">
              <a:extLst>
                <a:ext uri="{FF2B5EF4-FFF2-40B4-BE49-F238E27FC236}">
                  <a16:creationId xmlns:a16="http://schemas.microsoft.com/office/drawing/2014/main" id="{4C2257C4-5029-AFD5-1A12-7D0D821B2332}"/>
                </a:ext>
              </a:extLst>
            </p:cNvPr>
            <p:cNvGrpSpPr/>
            <p:nvPr/>
          </p:nvGrpSpPr>
          <p:grpSpPr>
            <a:xfrm>
              <a:off x="742928" y="4738653"/>
              <a:ext cx="357468" cy="356497"/>
              <a:chOff x="-31455100" y="3909350"/>
              <a:chExt cx="294600" cy="293800"/>
            </a:xfrm>
          </p:grpSpPr>
          <p:sp>
            <p:nvSpPr>
              <p:cNvPr id="50" name="Google Shape;191;p17">
                <a:extLst>
                  <a:ext uri="{FF2B5EF4-FFF2-40B4-BE49-F238E27FC236}">
                    <a16:creationId xmlns:a16="http://schemas.microsoft.com/office/drawing/2014/main" id="{51813A8A-A891-8FA5-8F7D-1D4D4BE6218B}"/>
                  </a:ext>
                </a:extLst>
              </p:cNvPr>
              <p:cNvSpPr/>
              <p:nvPr/>
            </p:nvSpPr>
            <p:spPr>
              <a:xfrm>
                <a:off x="-31455100" y="3909350"/>
                <a:ext cx="294600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5199" y="1"/>
                    </a:moveTo>
                    <a:cubicBezTo>
                      <a:pt x="5042" y="1"/>
                      <a:pt x="4916" y="127"/>
                      <a:pt x="4884" y="284"/>
                    </a:cubicBezTo>
                    <a:lnTo>
                      <a:pt x="4727" y="883"/>
                    </a:lnTo>
                    <a:cubicBezTo>
                      <a:pt x="4191" y="977"/>
                      <a:pt x="3655" y="1229"/>
                      <a:pt x="3151" y="1513"/>
                    </a:cubicBezTo>
                    <a:lnTo>
                      <a:pt x="2647" y="1229"/>
                    </a:lnTo>
                    <a:cubicBezTo>
                      <a:pt x="2599" y="1205"/>
                      <a:pt x="2542" y="1195"/>
                      <a:pt x="2482" y="1195"/>
                    </a:cubicBezTo>
                    <a:cubicBezTo>
                      <a:pt x="2386" y="1195"/>
                      <a:pt x="2284" y="1222"/>
                      <a:pt x="2206" y="1261"/>
                    </a:cubicBezTo>
                    <a:lnTo>
                      <a:pt x="1261" y="2206"/>
                    </a:lnTo>
                    <a:cubicBezTo>
                      <a:pt x="1135" y="2332"/>
                      <a:pt x="1135" y="2490"/>
                      <a:pt x="1230" y="2647"/>
                    </a:cubicBezTo>
                    <a:lnTo>
                      <a:pt x="1513" y="3151"/>
                    </a:lnTo>
                    <a:cubicBezTo>
                      <a:pt x="1198" y="3624"/>
                      <a:pt x="978" y="4191"/>
                      <a:pt x="883" y="4726"/>
                    </a:cubicBezTo>
                    <a:lnTo>
                      <a:pt x="284" y="4884"/>
                    </a:lnTo>
                    <a:cubicBezTo>
                      <a:pt x="127" y="4947"/>
                      <a:pt x="1" y="5041"/>
                      <a:pt x="1" y="5199"/>
                    </a:cubicBezTo>
                    <a:lnTo>
                      <a:pt x="1" y="6585"/>
                    </a:lnTo>
                    <a:cubicBezTo>
                      <a:pt x="1" y="6743"/>
                      <a:pt x="127" y="6869"/>
                      <a:pt x="284" y="6900"/>
                    </a:cubicBezTo>
                    <a:lnTo>
                      <a:pt x="883" y="7058"/>
                    </a:lnTo>
                    <a:cubicBezTo>
                      <a:pt x="946" y="7404"/>
                      <a:pt x="1072" y="7782"/>
                      <a:pt x="1230" y="8129"/>
                    </a:cubicBezTo>
                    <a:cubicBezTo>
                      <a:pt x="1504" y="7854"/>
                      <a:pt x="2843" y="6486"/>
                      <a:pt x="2841" y="6486"/>
                    </a:cubicBezTo>
                    <a:lnTo>
                      <a:pt x="2841" y="6486"/>
                    </a:lnTo>
                    <a:cubicBezTo>
                      <a:pt x="2841" y="6486"/>
                      <a:pt x="2839" y="6488"/>
                      <a:pt x="2836" y="6491"/>
                    </a:cubicBezTo>
                    <a:cubicBezTo>
                      <a:pt x="2836" y="6459"/>
                      <a:pt x="2805" y="6050"/>
                      <a:pt x="2805" y="5955"/>
                    </a:cubicBezTo>
                    <a:cubicBezTo>
                      <a:pt x="2773" y="4222"/>
                      <a:pt x="4191" y="2836"/>
                      <a:pt x="5861" y="2836"/>
                    </a:cubicBezTo>
                    <a:cubicBezTo>
                      <a:pt x="7562" y="2836"/>
                      <a:pt x="8948" y="4222"/>
                      <a:pt x="8948" y="5924"/>
                    </a:cubicBezTo>
                    <a:cubicBezTo>
                      <a:pt x="8948" y="7499"/>
                      <a:pt x="7751" y="8822"/>
                      <a:pt x="6113" y="8948"/>
                    </a:cubicBezTo>
                    <a:cubicBezTo>
                      <a:pt x="6066" y="8948"/>
                      <a:pt x="5963" y="8956"/>
                      <a:pt x="5821" y="8956"/>
                    </a:cubicBezTo>
                    <a:cubicBezTo>
                      <a:pt x="5680" y="8956"/>
                      <a:pt x="5499" y="8948"/>
                      <a:pt x="5294" y="8917"/>
                    </a:cubicBezTo>
                    <a:lnTo>
                      <a:pt x="3655" y="10523"/>
                    </a:lnTo>
                    <a:cubicBezTo>
                      <a:pt x="4034" y="10681"/>
                      <a:pt x="4349" y="10807"/>
                      <a:pt x="4727" y="10870"/>
                    </a:cubicBezTo>
                    <a:lnTo>
                      <a:pt x="4884" y="11468"/>
                    </a:lnTo>
                    <a:cubicBezTo>
                      <a:pt x="4916" y="11626"/>
                      <a:pt x="5042" y="11752"/>
                      <a:pt x="5199" y="11752"/>
                    </a:cubicBezTo>
                    <a:lnTo>
                      <a:pt x="6585" y="11752"/>
                    </a:lnTo>
                    <a:cubicBezTo>
                      <a:pt x="6743" y="11752"/>
                      <a:pt x="6869" y="11626"/>
                      <a:pt x="6901" y="11468"/>
                    </a:cubicBezTo>
                    <a:lnTo>
                      <a:pt x="7058" y="10870"/>
                    </a:lnTo>
                    <a:cubicBezTo>
                      <a:pt x="7594" y="10775"/>
                      <a:pt x="8129" y="10523"/>
                      <a:pt x="8633" y="10240"/>
                    </a:cubicBezTo>
                    <a:lnTo>
                      <a:pt x="9137" y="10523"/>
                    </a:lnTo>
                    <a:cubicBezTo>
                      <a:pt x="9185" y="10547"/>
                      <a:pt x="9243" y="10558"/>
                      <a:pt x="9302" y="10558"/>
                    </a:cubicBezTo>
                    <a:cubicBezTo>
                      <a:pt x="9399" y="10558"/>
                      <a:pt x="9501" y="10531"/>
                      <a:pt x="9578" y="10492"/>
                    </a:cubicBezTo>
                    <a:lnTo>
                      <a:pt x="10524" y="9547"/>
                    </a:lnTo>
                    <a:cubicBezTo>
                      <a:pt x="10650" y="9421"/>
                      <a:pt x="10650" y="9263"/>
                      <a:pt x="10555" y="9106"/>
                    </a:cubicBezTo>
                    <a:lnTo>
                      <a:pt x="10303" y="8601"/>
                    </a:lnTo>
                    <a:cubicBezTo>
                      <a:pt x="10618" y="8129"/>
                      <a:pt x="10807" y="7562"/>
                      <a:pt x="10933" y="7026"/>
                    </a:cubicBezTo>
                    <a:lnTo>
                      <a:pt x="11500" y="6869"/>
                    </a:lnTo>
                    <a:cubicBezTo>
                      <a:pt x="11658" y="6806"/>
                      <a:pt x="11784" y="6711"/>
                      <a:pt x="11784" y="6554"/>
                    </a:cubicBezTo>
                    <a:lnTo>
                      <a:pt x="11784" y="5167"/>
                    </a:lnTo>
                    <a:cubicBezTo>
                      <a:pt x="11752" y="5041"/>
                      <a:pt x="11658" y="4915"/>
                      <a:pt x="11500" y="4884"/>
                    </a:cubicBezTo>
                    <a:lnTo>
                      <a:pt x="10902" y="4726"/>
                    </a:lnTo>
                    <a:cubicBezTo>
                      <a:pt x="10807" y="4191"/>
                      <a:pt x="10555" y="3687"/>
                      <a:pt x="10272" y="3151"/>
                    </a:cubicBezTo>
                    <a:lnTo>
                      <a:pt x="10555" y="2647"/>
                    </a:lnTo>
                    <a:cubicBezTo>
                      <a:pt x="10650" y="2521"/>
                      <a:pt x="10587" y="2332"/>
                      <a:pt x="10524" y="2206"/>
                    </a:cubicBezTo>
                    <a:lnTo>
                      <a:pt x="9578" y="1261"/>
                    </a:lnTo>
                    <a:cubicBezTo>
                      <a:pt x="9509" y="1209"/>
                      <a:pt x="9430" y="1185"/>
                      <a:pt x="9347" y="1185"/>
                    </a:cubicBezTo>
                    <a:cubicBezTo>
                      <a:pt x="9279" y="1185"/>
                      <a:pt x="9208" y="1201"/>
                      <a:pt x="9137" y="1229"/>
                    </a:cubicBezTo>
                    <a:lnTo>
                      <a:pt x="8633" y="1513"/>
                    </a:lnTo>
                    <a:cubicBezTo>
                      <a:pt x="8161" y="1198"/>
                      <a:pt x="7594" y="977"/>
                      <a:pt x="7058" y="883"/>
                    </a:cubicBezTo>
                    <a:lnTo>
                      <a:pt x="6901" y="284"/>
                    </a:lnTo>
                    <a:cubicBezTo>
                      <a:pt x="6869" y="127"/>
                      <a:pt x="6743" y="1"/>
                      <a:pt x="6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</a:endParaRPr>
              </a:p>
            </p:txBody>
          </p:sp>
          <p:sp>
            <p:nvSpPr>
              <p:cNvPr id="51" name="Google Shape;192;p17">
                <a:extLst>
                  <a:ext uri="{FF2B5EF4-FFF2-40B4-BE49-F238E27FC236}">
                    <a16:creationId xmlns:a16="http://schemas.microsoft.com/office/drawing/2014/main" id="{8F204133-AF3C-684E-E0CC-AACD2F3E085F}"/>
                  </a:ext>
                </a:extLst>
              </p:cNvPr>
              <p:cNvSpPr/>
              <p:nvPr/>
            </p:nvSpPr>
            <p:spPr>
              <a:xfrm>
                <a:off x="-31455100" y="3997350"/>
                <a:ext cx="215050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201" extrusionOk="0">
                    <a:moveTo>
                      <a:pt x="5939" y="0"/>
                    </a:moveTo>
                    <a:cubicBezTo>
                      <a:pt x="4729" y="0"/>
                      <a:pt x="3750" y="854"/>
                      <a:pt x="3561" y="1963"/>
                    </a:cubicBezTo>
                    <a:cubicBezTo>
                      <a:pt x="3466" y="2404"/>
                      <a:pt x="3498" y="2813"/>
                      <a:pt x="3624" y="3223"/>
                    </a:cubicBezTo>
                    <a:lnTo>
                      <a:pt x="410" y="6468"/>
                    </a:lnTo>
                    <a:cubicBezTo>
                      <a:pt x="1" y="6846"/>
                      <a:pt x="1" y="7507"/>
                      <a:pt x="410" y="7917"/>
                    </a:cubicBezTo>
                    <a:cubicBezTo>
                      <a:pt x="600" y="8106"/>
                      <a:pt x="852" y="8200"/>
                      <a:pt x="1111" y="8200"/>
                    </a:cubicBezTo>
                    <a:cubicBezTo>
                      <a:pt x="1371" y="8200"/>
                      <a:pt x="1639" y="8106"/>
                      <a:pt x="1860" y="7917"/>
                    </a:cubicBezTo>
                    <a:lnTo>
                      <a:pt x="5136" y="4640"/>
                    </a:lnTo>
                    <a:cubicBezTo>
                      <a:pt x="5388" y="4735"/>
                      <a:pt x="5664" y="4782"/>
                      <a:pt x="5947" y="4782"/>
                    </a:cubicBezTo>
                    <a:cubicBezTo>
                      <a:pt x="6231" y="4782"/>
                      <a:pt x="6522" y="4735"/>
                      <a:pt x="6806" y="4640"/>
                    </a:cubicBezTo>
                    <a:cubicBezTo>
                      <a:pt x="7846" y="4294"/>
                      <a:pt x="8602" y="3065"/>
                      <a:pt x="8224" y="1773"/>
                    </a:cubicBezTo>
                    <a:cubicBezTo>
                      <a:pt x="8192" y="1647"/>
                      <a:pt x="8129" y="1553"/>
                      <a:pt x="8003" y="1521"/>
                    </a:cubicBezTo>
                    <a:cubicBezTo>
                      <a:pt x="7972" y="1514"/>
                      <a:pt x="7942" y="1510"/>
                      <a:pt x="7914" y="1510"/>
                    </a:cubicBezTo>
                    <a:cubicBezTo>
                      <a:pt x="7830" y="1510"/>
                      <a:pt x="7759" y="1545"/>
                      <a:pt x="7688" y="1616"/>
                    </a:cubicBezTo>
                    <a:lnTo>
                      <a:pt x="6901" y="2404"/>
                    </a:lnTo>
                    <a:cubicBezTo>
                      <a:pt x="6759" y="2530"/>
                      <a:pt x="6578" y="2593"/>
                      <a:pt x="6400" y="2593"/>
                    </a:cubicBezTo>
                    <a:cubicBezTo>
                      <a:pt x="6223" y="2593"/>
                      <a:pt x="6050" y="2530"/>
                      <a:pt x="5924" y="2404"/>
                    </a:cubicBezTo>
                    <a:cubicBezTo>
                      <a:pt x="5640" y="2120"/>
                      <a:pt x="5640" y="1679"/>
                      <a:pt x="5924" y="1395"/>
                    </a:cubicBezTo>
                    <a:lnTo>
                      <a:pt x="6711" y="608"/>
                    </a:lnTo>
                    <a:cubicBezTo>
                      <a:pt x="6774" y="545"/>
                      <a:pt x="6806" y="419"/>
                      <a:pt x="6774" y="293"/>
                    </a:cubicBezTo>
                    <a:cubicBezTo>
                      <a:pt x="6743" y="198"/>
                      <a:pt x="6648" y="104"/>
                      <a:pt x="6554" y="72"/>
                    </a:cubicBezTo>
                    <a:cubicBezTo>
                      <a:pt x="6344" y="23"/>
                      <a:pt x="6139" y="0"/>
                      <a:pt x="59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</a:endParaRPr>
              </a:p>
            </p:txBody>
          </p:sp>
        </p:grpSp>
        <p:sp>
          <p:nvSpPr>
            <p:cNvPr id="43" name="Google Shape;193;p17">
              <a:extLst>
                <a:ext uri="{FF2B5EF4-FFF2-40B4-BE49-F238E27FC236}">
                  <a16:creationId xmlns:a16="http://schemas.microsoft.com/office/drawing/2014/main" id="{E134F006-E9E3-14DA-C2A7-A5AADBE839C2}"/>
                </a:ext>
              </a:extLst>
            </p:cNvPr>
            <p:cNvSpPr txBox="1"/>
            <p:nvPr/>
          </p:nvSpPr>
          <p:spPr>
            <a:xfrm>
              <a:off x="4480075" y="4616167"/>
              <a:ext cx="4048014" cy="43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Prescribed for a </a:t>
              </a:r>
              <a:r>
                <a:rPr kumimoji="0" lang="en-IN" sz="16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very few </a:t>
              </a: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eligible patients</a:t>
              </a:r>
            </a:p>
          </p:txBody>
        </p:sp>
        <p:sp>
          <p:nvSpPr>
            <p:cNvPr id="44" name="Google Shape;189;p17">
              <a:extLst>
                <a:ext uri="{FF2B5EF4-FFF2-40B4-BE49-F238E27FC236}">
                  <a16:creationId xmlns:a16="http://schemas.microsoft.com/office/drawing/2014/main" id="{48C3975C-DF55-4382-6384-98EE89F7AE6D}"/>
                </a:ext>
              </a:extLst>
            </p:cNvPr>
            <p:cNvSpPr/>
            <p:nvPr/>
          </p:nvSpPr>
          <p:spPr>
            <a:xfrm>
              <a:off x="45720" y="5382814"/>
              <a:ext cx="5092891" cy="528050"/>
            </a:xfrm>
            <a:custGeom>
              <a:avLst/>
              <a:gdLst/>
              <a:ahLst/>
              <a:cxnLst/>
              <a:rect l="l" t="t" r="r" b="b"/>
              <a:pathLst>
                <a:path w="168605" h="21122" extrusionOk="0">
                  <a:moveTo>
                    <a:pt x="12204" y="0"/>
                  </a:moveTo>
                  <a:lnTo>
                    <a:pt x="0" y="21122"/>
                  </a:lnTo>
                  <a:lnTo>
                    <a:pt x="168605" y="21122"/>
                  </a:lnTo>
                  <a:lnTo>
                    <a:pt x="156401" y="0"/>
                  </a:lnTo>
                  <a:close/>
                </a:path>
              </a:pathLst>
            </a:custGeom>
            <a:solidFill>
              <a:srgbClr val="D0D0D0">
                <a:lumMod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Non-Prescribers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" name="Google Shape;193;p17">
              <a:extLst>
                <a:ext uri="{FF2B5EF4-FFF2-40B4-BE49-F238E27FC236}">
                  <a16:creationId xmlns:a16="http://schemas.microsoft.com/office/drawing/2014/main" id="{DA08F43D-31B5-FAD0-6923-C9F88EC91B15}"/>
                </a:ext>
              </a:extLst>
            </p:cNvPr>
            <p:cNvSpPr txBox="1"/>
            <p:nvPr/>
          </p:nvSpPr>
          <p:spPr>
            <a:xfrm>
              <a:off x="4978876" y="5382813"/>
              <a:ext cx="4048012" cy="42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Prescribed our brand to </a:t>
              </a:r>
              <a:r>
                <a:rPr kumimoji="0" lang="en" sz="16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none</a:t>
              </a:r>
              <a:r>
                <a:rPr kumimoji="0" lang="e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 of the patients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 Nova Cond" panose="020B0506020202020204" pitchFamily="34" charset="0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" name="Graphic 45" descr="No sign with solid fill">
              <a:extLst>
                <a:ext uri="{FF2B5EF4-FFF2-40B4-BE49-F238E27FC236}">
                  <a16:creationId xmlns:a16="http://schemas.microsoft.com/office/drawing/2014/main" id="{A9D38A7A-6F98-2878-740B-F274E9998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728" y="5418239"/>
              <a:ext cx="457200" cy="457200"/>
            </a:xfrm>
            <a:prstGeom prst="rect">
              <a:avLst/>
            </a:prstGeom>
          </p:spPr>
        </p:pic>
        <p:pic>
          <p:nvPicPr>
            <p:cNvPr id="47" name="Graphic 46" descr="First aid kit with solid fill">
              <a:extLst>
                <a:ext uri="{FF2B5EF4-FFF2-40B4-BE49-F238E27FC236}">
                  <a16:creationId xmlns:a16="http://schemas.microsoft.com/office/drawing/2014/main" id="{0CBC3D19-F37B-4A44-ED8D-E13BB479C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50832" y="1943689"/>
              <a:ext cx="457200" cy="457200"/>
            </a:xfrm>
            <a:prstGeom prst="rect">
              <a:avLst/>
            </a:prstGeom>
          </p:spPr>
        </p:pic>
        <p:pic>
          <p:nvPicPr>
            <p:cNvPr id="48" name="Graphic 47" descr="Maze with solid fill">
              <a:extLst>
                <a:ext uri="{FF2B5EF4-FFF2-40B4-BE49-F238E27FC236}">
                  <a16:creationId xmlns:a16="http://schemas.microsoft.com/office/drawing/2014/main" id="{6A2EB0AC-9D66-472B-CEB7-5743EFFEA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7570" y="3922139"/>
              <a:ext cx="457200" cy="457200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C23385E-3FF2-EA84-5072-36FD378CCD18}"/>
              </a:ext>
            </a:extLst>
          </p:cNvPr>
          <p:cNvSpPr txBox="1"/>
          <p:nvPr/>
        </p:nvSpPr>
        <p:spPr>
          <a:xfrm>
            <a:off x="3934961" y="5843422"/>
            <a:ext cx="1351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>
                <a:solidFill>
                  <a:srgbClr val="0070C0"/>
                </a:solidFill>
              </a:rPr>
              <a:t>0% </a:t>
            </a:r>
            <a:r>
              <a:rPr lang="es-MX" sz="1200" b="1" err="1">
                <a:solidFill>
                  <a:srgbClr val="0070C0"/>
                </a:solidFill>
              </a:rPr>
              <a:t>Market</a:t>
            </a:r>
            <a:r>
              <a:rPr lang="es-MX" sz="1200" b="1">
                <a:solidFill>
                  <a:srgbClr val="0070C0"/>
                </a:solidFill>
              </a:rPr>
              <a:t> Share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6ED3A5-9440-9237-B3DB-52C1ACCFA722}"/>
              </a:ext>
            </a:extLst>
          </p:cNvPr>
          <p:cNvSpPr txBox="1"/>
          <p:nvPr/>
        </p:nvSpPr>
        <p:spPr>
          <a:xfrm>
            <a:off x="3630174" y="5210382"/>
            <a:ext cx="1697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>
                <a:solidFill>
                  <a:srgbClr val="0070C0"/>
                </a:solidFill>
              </a:rPr>
              <a:t>1%-25% </a:t>
            </a:r>
            <a:r>
              <a:rPr lang="es-MX" sz="1200" b="1" err="1">
                <a:solidFill>
                  <a:srgbClr val="0070C0"/>
                </a:solidFill>
              </a:rPr>
              <a:t>Market</a:t>
            </a:r>
            <a:r>
              <a:rPr lang="es-MX" sz="1200" b="1">
                <a:solidFill>
                  <a:srgbClr val="0070C0"/>
                </a:solidFill>
              </a:rPr>
              <a:t> Share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A324F7-F4BC-3F46-52A7-2EE833CAC643}"/>
              </a:ext>
            </a:extLst>
          </p:cNvPr>
          <p:cNvSpPr txBox="1"/>
          <p:nvPr/>
        </p:nvSpPr>
        <p:spPr>
          <a:xfrm>
            <a:off x="3217137" y="4524529"/>
            <a:ext cx="1779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>
                <a:solidFill>
                  <a:srgbClr val="0070C0"/>
                </a:solidFill>
              </a:rPr>
              <a:t>25%-50% </a:t>
            </a:r>
            <a:r>
              <a:rPr lang="es-MX" sz="1200" b="1" err="1">
                <a:solidFill>
                  <a:srgbClr val="0070C0"/>
                </a:solidFill>
              </a:rPr>
              <a:t>Market</a:t>
            </a:r>
            <a:r>
              <a:rPr lang="es-MX" sz="1200" b="1">
                <a:solidFill>
                  <a:srgbClr val="0070C0"/>
                </a:solidFill>
              </a:rPr>
              <a:t> Share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922D4D-4AAE-7C1A-CDEF-2702FB4CC09B}"/>
              </a:ext>
            </a:extLst>
          </p:cNvPr>
          <p:cNvSpPr txBox="1"/>
          <p:nvPr/>
        </p:nvSpPr>
        <p:spPr>
          <a:xfrm>
            <a:off x="2936593" y="3926198"/>
            <a:ext cx="1774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>
                <a:solidFill>
                  <a:srgbClr val="0070C0"/>
                </a:solidFill>
              </a:rPr>
              <a:t>50%-75% </a:t>
            </a:r>
            <a:r>
              <a:rPr lang="es-MX" sz="1200" b="1" err="1">
                <a:solidFill>
                  <a:srgbClr val="0070C0"/>
                </a:solidFill>
              </a:rPr>
              <a:t>Market</a:t>
            </a:r>
            <a:r>
              <a:rPr lang="es-MX" sz="1200" b="1">
                <a:solidFill>
                  <a:srgbClr val="0070C0"/>
                </a:solidFill>
              </a:rPr>
              <a:t> Share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47F83E-FA25-6DDC-8A08-715C0A54BAC4}"/>
              </a:ext>
            </a:extLst>
          </p:cNvPr>
          <p:cNvSpPr txBox="1"/>
          <p:nvPr/>
        </p:nvSpPr>
        <p:spPr>
          <a:xfrm>
            <a:off x="2677722" y="3375040"/>
            <a:ext cx="1514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>
                <a:solidFill>
                  <a:srgbClr val="0070C0"/>
                </a:solidFill>
              </a:rPr>
              <a:t>&lt;75% </a:t>
            </a:r>
            <a:r>
              <a:rPr lang="es-MX" sz="1200" b="1" err="1">
                <a:solidFill>
                  <a:srgbClr val="0070C0"/>
                </a:solidFill>
              </a:rPr>
              <a:t>Market</a:t>
            </a:r>
            <a:r>
              <a:rPr lang="es-MX" sz="1200" b="1">
                <a:solidFill>
                  <a:srgbClr val="0070C0"/>
                </a:solidFill>
              </a:rPr>
              <a:t> Share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55806D53-5D5F-7C73-32F6-ED92B18D88BB}"/>
              </a:ext>
            </a:extLst>
          </p:cNvPr>
          <p:cNvSpPr txBox="1">
            <a:spLocks/>
          </p:cNvSpPr>
          <p:nvPr/>
        </p:nvSpPr>
        <p:spPr>
          <a:xfrm>
            <a:off x="482526" y="1617729"/>
            <a:ext cx="4306037" cy="448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Adoption Segments</a:t>
            </a:r>
            <a:br>
              <a:rPr kumimoji="0" lang="en-IN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50787A12-48C6-FBAA-41F6-CD16C4164029}"/>
              </a:ext>
            </a:extLst>
          </p:cNvPr>
          <p:cNvSpPr txBox="1">
            <a:spLocks/>
          </p:cNvSpPr>
          <p:nvPr/>
        </p:nvSpPr>
        <p:spPr>
          <a:xfrm>
            <a:off x="7665611" y="1692314"/>
            <a:ext cx="3019513" cy="290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Innovation Rate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C937F4A-0147-BE53-F4B0-9307DEB63353}"/>
              </a:ext>
            </a:extLst>
          </p:cNvPr>
          <p:cNvGrpSpPr/>
          <p:nvPr/>
        </p:nvGrpSpPr>
        <p:grpSpPr>
          <a:xfrm>
            <a:off x="7407836" y="3184579"/>
            <a:ext cx="4502731" cy="2625003"/>
            <a:chOff x="7375544" y="2315024"/>
            <a:chExt cx="4502731" cy="2625003"/>
          </a:xfrm>
        </p:grpSpPr>
        <p:sp>
          <p:nvSpPr>
            <p:cNvPr id="62" name="Google Shape;158;p17">
              <a:extLst>
                <a:ext uri="{FF2B5EF4-FFF2-40B4-BE49-F238E27FC236}">
                  <a16:creationId xmlns:a16="http://schemas.microsoft.com/office/drawing/2014/main" id="{3E6DCB84-BF60-C83A-F488-98D1890CEA34}"/>
                </a:ext>
              </a:extLst>
            </p:cNvPr>
            <p:cNvSpPr/>
            <p:nvPr/>
          </p:nvSpPr>
          <p:spPr>
            <a:xfrm>
              <a:off x="7689366" y="3218535"/>
              <a:ext cx="1466920" cy="903812"/>
            </a:xfrm>
            <a:custGeom>
              <a:avLst/>
              <a:gdLst/>
              <a:ahLst/>
              <a:cxnLst/>
              <a:rect l="l" t="t" r="r" b="b"/>
              <a:pathLst>
                <a:path w="80142" h="42138" extrusionOk="0">
                  <a:moveTo>
                    <a:pt x="72962" y="1"/>
                  </a:moveTo>
                  <a:lnTo>
                    <a:pt x="10823" y="23385"/>
                  </a:lnTo>
                  <a:lnTo>
                    <a:pt x="1" y="42137"/>
                  </a:lnTo>
                  <a:lnTo>
                    <a:pt x="80142" y="12443"/>
                  </a:lnTo>
                  <a:lnTo>
                    <a:pt x="72962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63" name="Google Shape;159;p17">
              <a:extLst>
                <a:ext uri="{FF2B5EF4-FFF2-40B4-BE49-F238E27FC236}">
                  <a16:creationId xmlns:a16="http://schemas.microsoft.com/office/drawing/2014/main" id="{DDD4FB7C-4890-728E-8D12-F3FE686DFB67}"/>
                </a:ext>
              </a:extLst>
            </p:cNvPr>
            <p:cNvSpPr/>
            <p:nvPr/>
          </p:nvSpPr>
          <p:spPr>
            <a:xfrm>
              <a:off x="8003188" y="2315024"/>
              <a:ext cx="1153098" cy="1170399"/>
            </a:xfrm>
            <a:custGeom>
              <a:avLst/>
              <a:gdLst/>
              <a:ahLst/>
              <a:cxnLst/>
              <a:rect l="l" t="t" r="r" b="b"/>
              <a:pathLst>
                <a:path w="62997" h="54567" extrusionOk="0">
                  <a:moveTo>
                    <a:pt x="31493" y="1"/>
                  </a:moveTo>
                  <a:lnTo>
                    <a:pt x="10823" y="35815"/>
                  </a:lnTo>
                  <a:lnTo>
                    <a:pt x="1" y="54567"/>
                  </a:lnTo>
                  <a:lnTo>
                    <a:pt x="62997" y="54567"/>
                  </a:lnTo>
                  <a:lnTo>
                    <a:pt x="52174" y="35815"/>
                  </a:lnTo>
                  <a:lnTo>
                    <a:pt x="31493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731500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High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" name="Google Shape;174;p17">
              <a:extLst>
                <a:ext uri="{FF2B5EF4-FFF2-40B4-BE49-F238E27FC236}">
                  <a16:creationId xmlns:a16="http://schemas.microsoft.com/office/drawing/2014/main" id="{148391D9-3BC3-9E5F-4BFC-5625E592245C}"/>
                </a:ext>
              </a:extLst>
            </p:cNvPr>
            <p:cNvSpPr/>
            <p:nvPr/>
          </p:nvSpPr>
          <p:spPr>
            <a:xfrm>
              <a:off x="7375764" y="3720095"/>
              <a:ext cx="2094345" cy="1038896"/>
            </a:xfrm>
            <a:custGeom>
              <a:avLst/>
              <a:gdLst/>
              <a:ahLst/>
              <a:cxnLst/>
              <a:rect l="l" t="t" r="r" b="b"/>
              <a:pathLst>
                <a:path w="114420" h="48436" extrusionOk="0">
                  <a:moveTo>
                    <a:pt x="103597" y="1"/>
                  </a:moveTo>
                  <a:lnTo>
                    <a:pt x="10823" y="29695"/>
                  </a:lnTo>
                  <a:lnTo>
                    <a:pt x="1" y="48435"/>
                  </a:lnTo>
                  <a:lnTo>
                    <a:pt x="114420" y="18753"/>
                  </a:lnTo>
                  <a:lnTo>
                    <a:pt x="103597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  <p:sp>
          <p:nvSpPr>
            <p:cNvPr id="65" name="Google Shape;175;p17">
              <a:extLst>
                <a:ext uri="{FF2B5EF4-FFF2-40B4-BE49-F238E27FC236}">
                  <a16:creationId xmlns:a16="http://schemas.microsoft.com/office/drawing/2014/main" id="{F5EAEDD7-4CB3-64FB-CF33-4CE5FFA98773}"/>
                </a:ext>
              </a:extLst>
            </p:cNvPr>
            <p:cNvSpPr/>
            <p:nvPr/>
          </p:nvSpPr>
          <p:spPr>
            <a:xfrm>
              <a:off x="7689366" y="3720095"/>
              <a:ext cx="1780742" cy="402252"/>
            </a:xfrm>
            <a:custGeom>
              <a:avLst/>
              <a:gdLst/>
              <a:ahLst/>
              <a:cxnLst/>
              <a:rect l="l" t="t" r="r" b="b"/>
              <a:pathLst>
                <a:path w="97287" h="18754" extrusionOk="0">
                  <a:moveTo>
                    <a:pt x="10823" y="1"/>
                  </a:moveTo>
                  <a:lnTo>
                    <a:pt x="1" y="18753"/>
                  </a:lnTo>
                  <a:lnTo>
                    <a:pt x="97287" y="18753"/>
                  </a:lnTo>
                  <a:lnTo>
                    <a:pt x="86464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Medium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" name="Google Shape;184;p17">
              <a:extLst>
                <a:ext uri="{FF2B5EF4-FFF2-40B4-BE49-F238E27FC236}">
                  <a16:creationId xmlns:a16="http://schemas.microsoft.com/office/drawing/2014/main" id="{6D9010AA-A61A-FFA8-C89C-F22D474B8270}"/>
                </a:ext>
              </a:extLst>
            </p:cNvPr>
            <p:cNvSpPr/>
            <p:nvPr/>
          </p:nvSpPr>
          <p:spPr>
            <a:xfrm>
              <a:off x="7375544" y="4356986"/>
              <a:ext cx="2408387" cy="401994"/>
            </a:xfrm>
            <a:custGeom>
              <a:avLst/>
              <a:gdLst/>
              <a:ahLst/>
              <a:cxnLst/>
              <a:rect l="l" t="t" r="r" b="b"/>
              <a:pathLst>
                <a:path w="131577" h="18742" extrusionOk="0">
                  <a:moveTo>
                    <a:pt x="10823" y="1"/>
                  </a:moveTo>
                  <a:lnTo>
                    <a:pt x="1" y="18741"/>
                  </a:lnTo>
                  <a:lnTo>
                    <a:pt x="131577" y="18741"/>
                  </a:lnTo>
                  <a:lnTo>
                    <a:pt x="12075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Low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193;p17">
              <a:extLst>
                <a:ext uri="{FF2B5EF4-FFF2-40B4-BE49-F238E27FC236}">
                  <a16:creationId xmlns:a16="http://schemas.microsoft.com/office/drawing/2014/main" id="{36EF8A23-1656-7851-E04A-D1EC86DE03C9}"/>
                </a:ext>
              </a:extLst>
            </p:cNvPr>
            <p:cNvSpPr txBox="1"/>
            <p:nvPr/>
          </p:nvSpPr>
          <p:spPr>
            <a:xfrm>
              <a:off x="9783930" y="4343400"/>
              <a:ext cx="2094345" cy="415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Conservative HCP use Innovation products in </a:t>
              </a:r>
              <a:r>
                <a:rPr lang="en" sz="1000" b="1" kern="0">
                  <a:solidFill>
                    <a:srgbClr val="434343"/>
                  </a:solidFill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a Few</a:t>
              </a:r>
              <a:r>
                <a:rPr kumimoji="0" lang="en" sz="10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kumimoji="0" lang="e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of the patients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 Nova Cond" panose="020B0506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13B91E-F2F0-2985-B151-28C8DAD49ADC}"/>
                </a:ext>
              </a:extLst>
            </p:cNvPr>
            <p:cNvSpPr txBox="1"/>
            <p:nvPr/>
          </p:nvSpPr>
          <p:spPr>
            <a:xfrm>
              <a:off x="9783929" y="4663028"/>
              <a:ext cx="1976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>
                  <a:solidFill>
                    <a:srgbClr val="00B050"/>
                  </a:solidFill>
                </a:rPr>
                <a:t>0% -10% </a:t>
              </a:r>
              <a:r>
                <a:rPr lang="es-MX" sz="1200" b="1" err="1">
                  <a:solidFill>
                    <a:srgbClr val="00B050"/>
                  </a:solidFill>
                </a:rPr>
                <a:t>Innovation</a:t>
              </a:r>
              <a:r>
                <a:rPr lang="es-MX" sz="1200" b="1">
                  <a:solidFill>
                    <a:srgbClr val="00B050"/>
                  </a:solidFill>
                </a:rPr>
                <a:t> Share</a:t>
              </a:r>
            </a:p>
          </p:txBody>
        </p:sp>
        <p:sp>
          <p:nvSpPr>
            <p:cNvPr id="69" name="Google Shape;186;p17">
              <a:extLst>
                <a:ext uri="{FF2B5EF4-FFF2-40B4-BE49-F238E27FC236}">
                  <a16:creationId xmlns:a16="http://schemas.microsoft.com/office/drawing/2014/main" id="{4CF4BCA0-30A9-B0E0-8F87-1C49A856BFD8}"/>
                </a:ext>
              </a:extLst>
            </p:cNvPr>
            <p:cNvSpPr txBox="1"/>
            <p:nvPr/>
          </p:nvSpPr>
          <p:spPr>
            <a:xfrm>
              <a:off x="9469888" y="3552771"/>
              <a:ext cx="2141590" cy="458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Prescribes innovation for </a:t>
              </a:r>
              <a:r>
                <a:rPr kumimoji="0" lang="en-IN" sz="16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some</a:t>
              </a: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 eligible patients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2DF7A7-3CA0-3616-9D67-674540E31C18}"/>
                </a:ext>
              </a:extLst>
            </p:cNvPr>
            <p:cNvSpPr txBox="1"/>
            <p:nvPr/>
          </p:nvSpPr>
          <p:spPr>
            <a:xfrm>
              <a:off x="9506297" y="3940303"/>
              <a:ext cx="2068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>
                  <a:solidFill>
                    <a:srgbClr val="00B050"/>
                  </a:solidFill>
                </a:rPr>
                <a:t>11% -25% </a:t>
              </a:r>
              <a:r>
                <a:rPr lang="es-MX" sz="1200" b="1" err="1">
                  <a:solidFill>
                    <a:srgbClr val="00B050"/>
                  </a:solidFill>
                </a:rPr>
                <a:t>Innovation</a:t>
              </a:r>
              <a:r>
                <a:rPr lang="es-MX" sz="1200" b="1">
                  <a:solidFill>
                    <a:srgbClr val="00B050"/>
                  </a:solidFill>
                </a:rPr>
                <a:t> Share</a:t>
              </a:r>
            </a:p>
          </p:txBody>
        </p:sp>
        <p:sp>
          <p:nvSpPr>
            <p:cNvPr id="71" name="Google Shape;186;p17">
              <a:extLst>
                <a:ext uri="{FF2B5EF4-FFF2-40B4-BE49-F238E27FC236}">
                  <a16:creationId xmlns:a16="http://schemas.microsoft.com/office/drawing/2014/main" id="{C895CFBA-EB64-2144-41CB-D84760AC16EB}"/>
                </a:ext>
              </a:extLst>
            </p:cNvPr>
            <p:cNvSpPr txBox="1"/>
            <p:nvPr/>
          </p:nvSpPr>
          <p:spPr>
            <a:xfrm>
              <a:off x="9063364" y="2646779"/>
              <a:ext cx="2141590" cy="458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Prescribes innovation for </a:t>
              </a:r>
              <a:r>
                <a:rPr kumimoji="0" lang="en-IN" sz="1600" b="1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most </a:t>
              </a:r>
              <a:r>
                <a:rPr kumimoji="0" lang="en-IN" sz="10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Nova Cond" panose="020B0506020202020204" pitchFamily="34" charset="0"/>
                  <a:ea typeface="Roboto"/>
                  <a:cs typeface="Roboto"/>
                  <a:sym typeface="Roboto"/>
                </a:rPr>
                <a:t>eligible patients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7A6155-F8D0-02BA-F07A-9D2B30D3E093}"/>
                </a:ext>
              </a:extLst>
            </p:cNvPr>
            <p:cNvSpPr txBox="1"/>
            <p:nvPr/>
          </p:nvSpPr>
          <p:spPr>
            <a:xfrm>
              <a:off x="9016437" y="3135477"/>
              <a:ext cx="1932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>
                  <a:solidFill>
                    <a:srgbClr val="00B050"/>
                  </a:solidFill>
                </a:rPr>
                <a:t>     &lt;25% </a:t>
              </a:r>
              <a:r>
                <a:rPr lang="es-MX" sz="1200" b="1" err="1">
                  <a:solidFill>
                    <a:srgbClr val="00B050"/>
                  </a:solidFill>
                </a:rPr>
                <a:t>Innovation</a:t>
              </a:r>
              <a:r>
                <a:rPr lang="es-MX" sz="1200" b="1">
                  <a:solidFill>
                    <a:srgbClr val="00B050"/>
                  </a:solidFill>
                </a:rPr>
                <a:t> Share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FEAE58-9589-8E0E-6680-6594A8616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96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F77CFE2-038D-7104-8971-0E15129099CD}"/>
              </a:ext>
            </a:extLst>
          </p:cNvPr>
          <p:cNvSpPr txBox="1">
            <a:spLocks/>
          </p:cNvSpPr>
          <p:nvPr/>
        </p:nvSpPr>
        <p:spPr>
          <a:xfrm>
            <a:off x="147445" y="307666"/>
            <a:ext cx="11512326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Segments Proposal by Brand</a:t>
            </a:r>
            <a:br>
              <a:rPr kumimoji="0" lang="en-I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FC4E7D-6E47-F52F-5CB5-48877D3CA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369"/>
              </p:ext>
            </p:extLst>
          </p:nvPr>
        </p:nvGraphicFramePr>
        <p:xfrm>
          <a:off x="452759" y="1530848"/>
          <a:ext cx="11512326" cy="1905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891">
                  <a:extLst>
                    <a:ext uri="{9D8B030D-6E8A-4147-A177-3AD203B41FA5}">
                      <a16:colId xmlns:a16="http://schemas.microsoft.com/office/drawing/2014/main" val="844098323"/>
                    </a:ext>
                  </a:extLst>
                </a:gridCol>
                <a:gridCol w="873654">
                  <a:extLst>
                    <a:ext uri="{9D8B030D-6E8A-4147-A177-3AD203B41FA5}">
                      <a16:colId xmlns:a16="http://schemas.microsoft.com/office/drawing/2014/main" val="1341598911"/>
                    </a:ext>
                  </a:extLst>
                </a:gridCol>
                <a:gridCol w="873654">
                  <a:extLst>
                    <a:ext uri="{9D8B030D-6E8A-4147-A177-3AD203B41FA5}">
                      <a16:colId xmlns:a16="http://schemas.microsoft.com/office/drawing/2014/main" val="634416117"/>
                    </a:ext>
                  </a:extLst>
                </a:gridCol>
                <a:gridCol w="873654">
                  <a:extLst>
                    <a:ext uri="{9D8B030D-6E8A-4147-A177-3AD203B41FA5}">
                      <a16:colId xmlns:a16="http://schemas.microsoft.com/office/drawing/2014/main" val="3204031654"/>
                    </a:ext>
                  </a:extLst>
                </a:gridCol>
                <a:gridCol w="2632021">
                  <a:extLst>
                    <a:ext uri="{9D8B030D-6E8A-4147-A177-3AD203B41FA5}">
                      <a16:colId xmlns:a16="http://schemas.microsoft.com/office/drawing/2014/main" val="491839691"/>
                    </a:ext>
                  </a:extLst>
                </a:gridCol>
                <a:gridCol w="873654">
                  <a:extLst>
                    <a:ext uri="{9D8B030D-6E8A-4147-A177-3AD203B41FA5}">
                      <a16:colId xmlns:a16="http://schemas.microsoft.com/office/drawing/2014/main" val="3472365943"/>
                    </a:ext>
                  </a:extLst>
                </a:gridCol>
                <a:gridCol w="1703072">
                  <a:extLst>
                    <a:ext uri="{9D8B030D-6E8A-4147-A177-3AD203B41FA5}">
                      <a16:colId xmlns:a16="http://schemas.microsoft.com/office/drawing/2014/main" val="1435945909"/>
                    </a:ext>
                  </a:extLst>
                </a:gridCol>
                <a:gridCol w="1293893">
                  <a:extLst>
                    <a:ext uri="{9D8B030D-6E8A-4147-A177-3AD203B41FA5}">
                      <a16:colId xmlns:a16="http://schemas.microsoft.com/office/drawing/2014/main" val="1347859059"/>
                    </a:ext>
                  </a:extLst>
                </a:gridCol>
                <a:gridCol w="1282833">
                  <a:extLst>
                    <a:ext uri="{9D8B030D-6E8A-4147-A177-3AD203B41FA5}">
                      <a16:colId xmlns:a16="http://schemas.microsoft.com/office/drawing/2014/main" val="1920328700"/>
                    </a:ext>
                  </a:extLst>
                </a:gridCol>
              </a:tblGrid>
              <a:tr h="27985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ADOPTION SEGMENTS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COSENTYX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KISQALI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KISQALI 2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JAKAVI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ENTRESTO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SCEMBLIX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BONSPRI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SYBRAVA</a:t>
                      </a:r>
                      <a:endParaRPr lang="es-MX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>
                    <a:solidFill>
                      <a:srgbClr val="02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83454"/>
                  </a:ext>
                </a:extLst>
              </a:tr>
              <a:tr h="2705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LOYALIST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(75%-100%)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(75%-100%)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(75%-100%)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(75%-100%) MS sujeto a peso de Hidroxicarbamida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(75%-100%)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(41%-100%)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(41%-100%)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(41%-100%)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2852095288"/>
                  </a:ext>
                </a:extLst>
              </a:tr>
              <a:tr h="2705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EXPANSION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(50%-75%)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(40%-75%)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(50%-75%)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(50%-75%) MS sujeto a peso de Hidroxicarbamida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(50%-75%)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(26%-40%)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(26%-40%)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(26%-40%)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2986791906"/>
                  </a:ext>
                </a:extLst>
              </a:tr>
              <a:tr h="2705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ADOPTION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(25%-50%)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(5%-40%)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(25%-50%)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(25%-50%) MS sujeto a peso de Hidroxicarbamida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(25%-50%)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(11%-25%)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(11%-25%)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(11%-25%)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123430271"/>
                  </a:ext>
                </a:extLst>
              </a:tr>
              <a:tr h="2705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TRIALIST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(1%-25%)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(0%-5%)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(1%-25%)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(1%-25%) MS sujeto a peso de Hidroxicarbamida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(1%-25%)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(1%-10%)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(1%-10%)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(1%-10%) MS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2733638816"/>
                  </a:ext>
                </a:extLst>
              </a:tr>
              <a:tr h="279852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effectLst/>
                        </a:rPr>
                        <a:t>NON PRESCRIBER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NA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3218565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B6A1B2-B48F-3CFE-053B-30C90A26E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52170"/>
              </p:ext>
            </p:extLst>
          </p:nvPr>
        </p:nvGraphicFramePr>
        <p:xfrm>
          <a:off x="452759" y="4250396"/>
          <a:ext cx="7297446" cy="1076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449">
                  <a:extLst>
                    <a:ext uri="{9D8B030D-6E8A-4147-A177-3AD203B41FA5}">
                      <a16:colId xmlns:a16="http://schemas.microsoft.com/office/drawing/2014/main" val="1450257424"/>
                    </a:ext>
                  </a:extLst>
                </a:gridCol>
                <a:gridCol w="2307611">
                  <a:extLst>
                    <a:ext uri="{9D8B030D-6E8A-4147-A177-3AD203B41FA5}">
                      <a16:colId xmlns:a16="http://schemas.microsoft.com/office/drawing/2014/main" val="59128412"/>
                    </a:ext>
                  </a:extLst>
                </a:gridCol>
                <a:gridCol w="1753185">
                  <a:extLst>
                    <a:ext uri="{9D8B030D-6E8A-4147-A177-3AD203B41FA5}">
                      <a16:colId xmlns:a16="http://schemas.microsoft.com/office/drawing/2014/main" val="1987022626"/>
                    </a:ext>
                  </a:extLst>
                </a:gridCol>
                <a:gridCol w="1738201">
                  <a:extLst>
                    <a:ext uri="{9D8B030D-6E8A-4147-A177-3AD203B41FA5}">
                      <a16:colId xmlns:a16="http://schemas.microsoft.com/office/drawing/2014/main" val="1110373913"/>
                    </a:ext>
                  </a:extLst>
                </a:gridCol>
              </a:tblGrid>
              <a:tr h="2771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INNOVATION RATE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SCEMBLIX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BONSPRI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22A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SYBRAVA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2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03483"/>
                  </a:ext>
                </a:extLst>
              </a:tr>
              <a:tr h="26652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HIGH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&gt;25% PONA, DASA Y BOSU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&gt;25% (High Efficacy)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&gt;25% (Dapa+Empa)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4214718"/>
                  </a:ext>
                </a:extLst>
              </a:tr>
              <a:tr h="26652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MEDIUM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11%-25% PONA, DASA Y BOSU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11%-25% (High Efficacy)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11%-25% (Dapa+Empa)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2693473"/>
                  </a:ext>
                </a:extLst>
              </a:tr>
              <a:tr h="26652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LOW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0%-10% (PONA+DASA+BOSU)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0%-10% (High Efficacy)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0%-10% (</a:t>
                      </a:r>
                      <a:r>
                        <a:rPr lang="es-MX" sz="1100" u="none" strike="noStrike" dirty="0" err="1">
                          <a:effectLst/>
                        </a:rPr>
                        <a:t>Dapa+Empa</a:t>
                      </a:r>
                      <a:r>
                        <a:rPr lang="es-MX" sz="1100" u="none" strike="noStrike" dirty="0">
                          <a:effectLst/>
                        </a:rPr>
                        <a:t>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215744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6F327B3-D945-2FF6-A299-1ECA1EF695A2}"/>
              </a:ext>
            </a:extLst>
          </p:cNvPr>
          <p:cNvSpPr txBox="1"/>
          <p:nvPr/>
        </p:nvSpPr>
        <p:spPr>
          <a:xfrm>
            <a:off x="606871" y="1056073"/>
            <a:ext cx="564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s-MX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A503C-9E12-CB2F-4BF9-2048696265DF}"/>
              </a:ext>
            </a:extLst>
          </p:cNvPr>
          <p:cNvSpPr txBox="1"/>
          <p:nvPr/>
        </p:nvSpPr>
        <p:spPr>
          <a:xfrm>
            <a:off x="452759" y="3881064"/>
            <a:ext cx="72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Segments based in innovation and Launches</a:t>
            </a:r>
            <a:endParaRPr lang="es-MX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A7D87-1187-E542-8698-2E05FAAEC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19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>
            <a:extLst>
              <a:ext uri="{FF2B5EF4-FFF2-40B4-BE49-F238E27FC236}">
                <a16:creationId xmlns:a16="http://schemas.microsoft.com/office/drawing/2014/main" id="{DFAED66E-A029-5678-4E42-50C414DD4031}"/>
              </a:ext>
            </a:extLst>
          </p:cNvPr>
          <p:cNvSpPr txBox="1">
            <a:spLocks/>
          </p:cNvSpPr>
          <p:nvPr/>
        </p:nvSpPr>
        <p:spPr>
          <a:xfrm>
            <a:off x="412974" y="282511"/>
            <a:ext cx="11698360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Value driver scores add up to an HCP level score</a:t>
            </a:r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60170092-A6B3-A414-AA72-00CF8DD16545}"/>
              </a:ext>
            </a:extLst>
          </p:cNvPr>
          <p:cNvGraphicFramePr>
            <a:graphicFrameLocks noGrp="1"/>
          </p:cNvGraphicFramePr>
          <p:nvPr/>
        </p:nvGraphicFramePr>
        <p:xfrm>
          <a:off x="502540" y="1551974"/>
          <a:ext cx="1217767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67">
                  <a:extLst>
                    <a:ext uri="{9D8B030D-6E8A-4147-A177-3AD203B41FA5}">
                      <a16:colId xmlns:a16="http://schemas.microsoft.com/office/drawing/2014/main" val="1899927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rgbClr val="002060"/>
                          </a:solidFill>
                          <a:latin typeface="Arial Nova Cond" panose="020B0506020202020204" pitchFamily="34" charset="0"/>
                        </a:rPr>
                        <a:t>Illustration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02641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2FE0454C-D972-9312-7E65-DDDCB7CD8AD1}"/>
              </a:ext>
            </a:extLst>
          </p:cNvPr>
          <p:cNvGrpSpPr/>
          <p:nvPr/>
        </p:nvGrpSpPr>
        <p:grpSpPr>
          <a:xfrm>
            <a:off x="352160" y="2730378"/>
            <a:ext cx="640080" cy="817733"/>
            <a:chOff x="92934" y="2494922"/>
            <a:chExt cx="640080" cy="8177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29D0C4E-B281-DD55-19A6-BFFFAAC6D3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244" y="2494922"/>
              <a:ext cx="497142" cy="557942"/>
              <a:chOff x="454025" y="1147763"/>
              <a:chExt cx="844550" cy="915988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id="{B4AF6179-8E03-3860-85AE-6A7EA8005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400" y="1809750"/>
                <a:ext cx="52388" cy="53975"/>
              </a:xfrm>
              <a:custGeom>
                <a:avLst/>
                <a:gdLst>
                  <a:gd name="T0" fmla="*/ 91 w 91"/>
                  <a:gd name="T1" fmla="*/ 46 h 92"/>
                  <a:gd name="T2" fmla="*/ 91 w 91"/>
                  <a:gd name="T3" fmla="*/ 46 h 92"/>
                  <a:gd name="T4" fmla="*/ 46 w 91"/>
                  <a:gd name="T5" fmla="*/ 0 h 92"/>
                  <a:gd name="T6" fmla="*/ 0 w 91"/>
                  <a:gd name="T7" fmla="*/ 46 h 92"/>
                  <a:gd name="T8" fmla="*/ 46 w 91"/>
                  <a:gd name="T9" fmla="*/ 92 h 92"/>
                  <a:gd name="T10" fmla="*/ 91 w 91"/>
                  <a:gd name="T11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2">
                    <a:moveTo>
                      <a:pt x="91" y="46"/>
                    </a:moveTo>
                    <a:lnTo>
                      <a:pt x="91" y="46"/>
                    </a:lnTo>
                    <a:cubicBezTo>
                      <a:pt x="91" y="21"/>
                      <a:pt x="71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2"/>
                      <a:pt x="20" y="92"/>
                      <a:pt x="46" y="92"/>
                    </a:cubicBezTo>
                    <a:cubicBezTo>
                      <a:pt x="71" y="92"/>
                      <a:pt x="91" y="72"/>
                      <a:pt x="91" y="4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88A3728E-03B3-D28A-8E73-50A612438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1147763"/>
                <a:ext cx="355598" cy="681036"/>
              </a:xfrm>
              <a:custGeom>
                <a:avLst/>
                <a:gdLst>
                  <a:gd name="T0" fmla="*/ 262 w 613"/>
                  <a:gd name="T1" fmla="*/ 1170 h 1171"/>
                  <a:gd name="T2" fmla="*/ 262 w 613"/>
                  <a:gd name="T3" fmla="*/ 1170 h 1171"/>
                  <a:gd name="T4" fmla="*/ 286 w 613"/>
                  <a:gd name="T5" fmla="*/ 1154 h 1171"/>
                  <a:gd name="T6" fmla="*/ 325 w 613"/>
                  <a:gd name="T7" fmla="*/ 1154 h 1171"/>
                  <a:gd name="T8" fmla="*/ 349 w 613"/>
                  <a:gd name="T9" fmla="*/ 1171 h 1171"/>
                  <a:gd name="T10" fmla="*/ 501 w 613"/>
                  <a:gd name="T11" fmla="*/ 980 h 1171"/>
                  <a:gd name="T12" fmla="*/ 501 w 613"/>
                  <a:gd name="T13" fmla="*/ 874 h 1171"/>
                  <a:gd name="T14" fmla="*/ 487 w 613"/>
                  <a:gd name="T15" fmla="*/ 870 h 1171"/>
                  <a:gd name="T16" fmla="*/ 482 w 613"/>
                  <a:gd name="T17" fmla="*/ 783 h 1171"/>
                  <a:gd name="T18" fmla="*/ 543 w 613"/>
                  <a:gd name="T19" fmla="*/ 628 h 1171"/>
                  <a:gd name="T20" fmla="*/ 588 w 613"/>
                  <a:gd name="T21" fmla="*/ 545 h 1171"/>
                  <a:gd name="T22" fmla="*/ 577 w 613"/>
                  <a:gd name="T23" fmla="*/ 441 h 1171"/>
                  <a:gd name="T24" fmla="*/ 594 w 613"/>
                  <a:gd name="T25" fmla="*/ 259 h 1171"/>
                  <a:gd name="T26" fmla="*/ 539 w 613"/>
                  <a:gd name="T27" fmla="*/ 153 h 1171"/>
                  <a:gd name="T28" fmla="*/ 454 w 613"/>
                  <a:gd name="T29" fmla="*/ 61 h 1171"/>
                  <a:gd name="T30" fmla="*/ 272 w 613"/>
                  <a:gd name="T31" fmla="*/ 31 h 1171"/>
                  <a:gd name="T32" fmla="*/ 194 w 613"/>
                  <a:gd name="T33" fmla="*/ 0 h 1171"/>
                  <a:gd name="T34" fmla="*/ 230 w 613"/>
                  <a:gd name="T35" fmla="*/ 42 h 1171"/>
                  <a:gd name="T36" fmla="*/ 182 w 613"/>
                  <a:gd name="T37" fmla="*/ 37 h 1171"/>
                  <a:gd name="T38" fmla="*/ 218 w 613"/>
                  <a:gd name="T39" fmla="*/ 53 h 1171"/>
                  <a:gd name="T40" fmla="*/ 79 w 613"/>
                  <a:gd name="T41" fmla="*/ 153 h 1171"/>
                  <a:gd name="T42" fmla="*/ 23 w 613"/>
                  <a:gd name="T43" fmla="*/ 259 h 1171"/>
                  <a:gd name="T44" fmla="*/ 36 w 613"/>
                  <a:gd name="T45" fmla="*/ 441 h 1171"/>
                  <a:gd name="T46" fmla="*/ 25 w 613"/>
                  <a:gd name="T47" fmla="*/ 545 h 1171"/>
                  <a:gd name="T48" fmla="*/ 70 w 613"/>
                  <a:gd name="T49" fmla="*/ 628 h 1171"/>
                  <a:gd name="T50" fmla="*/ 131 w 613"/>
                  <a:gd name="T51" fmla="*/ 783 h 1171"/>
                  <a:gd name="T52" fmla="*/ 126 w 613"/>
                  <a:gd name="T53" fmla="*/ 870 h 1171"/>
                  <a:gd name="T54" fmla="*/ 110 w 613"/>
                  <a:gd name="T55" fmla="*/ 875 h 1171"/>
                  <a:gd name="T56" fmla="*/ 110 w 613"/>
                  <a:gd name="T57" fmla="*/ 980 h 1171"/>
                  <a:gd name="T58" fmla="*/ 262 w 613"/>
                  <a:gd name="T59" fmla="*/ 1170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3" h="1171">
                    <a:moveTo>
                      <a:pt x="262" y="1170"/>
                    </a:moveTo>
                    <a:lnTo>
                      <a:pt x="262" y="1170"/>
                    </a:lnTo>
                    <a:cubicBezTo>
                      <a:pt x="265" y="1161"/>
                      <a:pt x="275" y="1154"/>
                      <a:pt x="286" y="1154"/>
                    </a:cubicBezTo>
                    <a:lnTo>
                      <a:pt x="325" y="1154"/>
                    </a:lnTo>
                    <a:cubicBezTo>
                      <a:pt x="336" y="1154"/>
                      <a:pt x="345" y="1161"/>
                      <a:pt x="349" y="1171"/>
                    </a:cubicBezTo>
                    <a:cubicBezTo>
                      <a:pt x="436" y="1151"/>
                      <a:pt x="501" y="1073"/>
                      <a:pt x="501" y="980"/>
                    </a:cubicBezTo>
                    <a:lnTo>
                      <a:pt x="501" y="874"/>
                    </a:lnTo>
                    <a:cubicBezTo>
                      <a:pt x="497" y="873"/>
                      <a:pt x="492" y="871"/>
                      <a:pt x="487" y="870"/>
                    </a:cubicBezTo>
                    <a:cubicBezTo>
                      <a:pt x="487" y="870"/>
                      <a:pt x="480" y="797"/>
                      <a:pt x="482" y="783"/>
                    </a:cubicBezTo>
                    <a:cubicBezTo>
                      <a:pt x="483" y="770"/>
                      <a:pt x="543" y="736"/>
                      <a:pt x="543" y="628"/>
                    </a:cubicBezTo>
                    <a:cubicBezTo>
                      <a:pt x="543" y="628"/>
                      <a:pt x="569" y="631"/>
                      <a:pt x="588" y="545"/>
                    </a:cubicBezTo>
                    <a:cubicBezTo>
                      <a:pt x="607" y="458"/>
                      <a:pt x="613" y="441"/>
                      <a:pt x="577" y="441"/>
                    </a:cubicBezTo>
                    <a:cubicBezTo>
                      <a:pt x="577" y="441"/>
                      <a:pt x="587" y="351"/>
                      <a:pt x="594" y="259"/>
                    </a:cubicBezTo>
                    <a:cubicBezTo>
                      <a:pt x="600" y="167"/>
                      <a:pt x="539" y="153"/>
                      <a:pt x="539" y="153"/>
                    </a:cubicBezTo>
                    <a:cubicBezTo>
                      <a:pt x="539" y="113"/>
                      <a:pt x="518" y="98"/>
                      <a:pt x="454" y="61"/>
                    </a:cubicBezTo>
                    <a:cubicBezTo>
                      <a:pt x="389" y="25"/>
                      <a:pt x="314" y="35"/>
                      <a:pt x="272" y="31"/>
                    </a:cubicBezTo>
                    <a:cubicBezTo>
                      <a:pt x="229" y="28"/>
                      <a:pt x="194" y="0"/>
                      <a:pt x="194" y="0"/>
                    </a:cubicBezTo>
                    <a:cubicBezTo>
                      <a:pt x="200" y="22"/>
                      <a:pt x="230" y="42"/>
                      <a:pt x="230" y="42"/>
                    </a:cubicBezTo>
                    <a:cubicBezTo>
                      <a:pt x="216" y="42"/>
                      <a:pt x="182" y="37"/>
                      <a:pt x="182" y="37"/>
                    </a:cubicBezTo>
                    <a:cubicBezTo>
                      <a:pt x="197" y="51"/>
                      <a:pt x="218" y="53"/>
                      <a:pt x="218" y="53"/>
                    </a:cubicBezTo>
                    <a:cubicBezTo>
                      <a:pt x="117" y="73"/>
                      <a:pt x="94" y="123"/>
                      <a:pt x="79" y="153"/>
                    </a:cubicBezTo>
                    <a:cubicBezTo>
                      <a:pt x="65" y="183"/>
                      <a:pt x="23" y="197"/>
                      <a:pt x="23" y="259"/>
                    </a:cubicBezTo>
                    <a:cubicBezTo>
                      <a:pt x="23" y="321"/>
                      <a:pt x="36" y="441"/>
                      <a:pt x="36" y="441"/>
                    </a:cubicBezTo>
                    <a:cubicBezTo>
                      <a:pt x="0" y="441"/>
                      <a:pt x="6" y="458"/>
                      <a:pt x="25" y="545"/>
                    </a:cubicBezTo>
                    <a:cubicBezTo>
                      <a:pt x="44" y="631"/>
                      <a:pt x="70" y="628"/>
                      <a:pt x="70" y="628"/>
                    </a:cubicBezTo>
                    <a:cubicBezTo>
                      <a:pt x="70" y="736"/>
                      <a:pt x="130" y="770"/>
                      <a:pt x="131" y="783"/>
                    </a:cubicBezTo>
                    <a:cubicBezTo>
                      <a:pt x="133" y="797"/>
                      <a:pt x="126" y="870"/>
                      <a:pt x="126" y="870"/>
                    </a:cubicBezTo>
                    <a:cubicBezTo>
                      <a:pt x="120" y="871"/>
                      <a:pt x="115" y="873"/>
                      <a:pt x="110" y="875"/>
                    </a:cubicBezTo>
                    <a:lnTo>
                      <a:pt x="110" y="980"/>
                    </a:lnTo>
                    <a:cubicBezTo>
                      <a:pt x="110" y="1073"/>
                      <a:pt x="175" y="1150"/>
                      <a:pt x="262" y="11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6289E14D-2C8D-C73C-02FF-2CC8E9C13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025" y="1728788"/>
                <a:ext cx="844550" cy="334963"/>
              </a:xfrm>
              <a:custGeom>
                <a:avLst/>
                <a:gdLst>
                  <a:gd name="T0" fmla="*/ 463 w 1452"/>
                  <a:gd name="T1" fmla="*/ 380 h 575"/>
                  <a:gd name="T2" fmla="*/ 463 w 1452"/>
                  <a:gd name="T3" fmla="*/ 380 h 575"/>
                  <a:gd name="T4" fmla="*/ 377 w 1452"/>
                  <a:gd name="T5" fmla="*/ 380 h 575"/>
                  <a:gd name="T6" fmla="*/ 377 w 1452"/>
                  <a:gd name="T7" fmla="*/ 466 h 575"/>
                  <a:gd name="T8" fmla="*/ 316 w 1452"/>
                  <a:gd name="T9" fmla="*/ 466 h 575"/>
                  <a:gd name="T10" fmla="*/ 316 w 1452"/>
                  <a:gd name="T11" fmla="*/ 380 h 575"/>
                  <a:gd name="T12" fmla="*/ 229 w 1452"/>
                  <a:gd name="T13" fmla="*/ 380 h 575"/>
                  <a:gd name="T14" fmla="*/ 229 w 1452"/>
                  <a:gd name="T15" fmla="*/ 318 h 575"/>
                  <a:gd name="T16" fmla="*/ 316 w 1452"/>
                  <a:gd name="T17" fmla="*/ 318 h 575"/>
                  <a:gd name="T18" fmla="*/ 316 w 1452"/>
                  <a:gd name="T19" fmla="*/ 232 h 575"/>
                  <a:gd name="T20" fmla="*/ 377 w 1452"/>
                  <a:gd name="T21" fmla="*/ 232 h 575"/>
                  <a:gd name="T22" fmla="*/ 377 w 1452"/>
                  <a:gd name="T23" fmla="*/ 318 h 575"/>
                  <a:gd name="T24" fmla="*/ 463 w 1452"/>
                  <a:gd name="T25" fmla="*/ 318 h 575"/>
                  <a:gd name="T26" fmla="*/ 463 w 1452"/>
                  <a:gd name="T27" fmla="*/ 380 h 575"/>
                  <a:gd name="T28" fmla="*/ 463 w 1452"/>
                  <a:gd name="T29" fmla="*/ 380 h 575"/>
                  <a:gd name="T30" fmla="*/ 1357 w 1452"/>
                  <a:gd name="T31" fmla="*/ 186 h 575"/>
                  <a:gd name="T32" fmla="*/ 1357 w 1452"/>
                  <a:gd name="T33" fmla="*/ 186 h 575"/>
                  <a:gd name="T34" fmla="*/ 984 w 1452"/>
                  <a:gd name="T35" fmla="*/ 13 h 575"/>
                  <a:gd name="T36" fmla="*/ 971 w 1452"/>
                  <a:gd name="T37" fmla="*/ 0 h 575"/>
                  <a:gd name="T38" fmla="*/ 769 w 1452"/>
                  <a:gd name="T39" fmla="*/ 223 h 575"/>
                  <a:gd name="T40" fmla="*/ 744 w 1452"/>
                  <a:gd name="T41" fmla="*/ 245 h 575"/>
                  <a:gd name="T42" fmla="*/ 743 w 1452"/>
                  <a:gd name="T43" fmla="*/ 245 h 575"/>
                  <a:gd name="T44" fmla="*/ 743 w 1452"/>
                  <a:gd name="T45" fmla="*/ 330 h 575"/>
                  <a:gd name="T46" fmla="*/ 892 w 1452"/>
                  <a:gd name="T47" fmla="*/ 479 h 575"/>
                  <a:gd name="T48" fmla="*/ 1042 w 1452"/>
                  <a:gd name="T49" fmla="*/ 330 h 575"/>
                  <a:gd name="T50" fmla="*/ 1042 w 1452"/>
                  <a:gd name="T51" fmla="*/ 270 h 575"/>
                  <a:gd name="T52" fmla="*/ 969 w 1452"/>
                  <a:gd name="T53" fmla="*/ 186 h 575"/>
                  <a:gd name="T54" fmla="*/ 1055 w 1452"/>
                  <a:gd name="T55" fmla="*/ 101 h 575"/>
                  <a:gd name="T56" fmla="*/ 1140 w 1452"/>
                  <a:gd name="T57" fmla="*/ 186 h 575"/>
                  <a:gd name="T58" fmla="*/ 1082 w 1452"/>
                  <a:gd name="T59" fmla="*/ 267 h 575"/>
                  <a:gd name="T60" fmla="*/ 1082 w 1452"/>
                  <a:gd name="T61" fmla="*/ 330 h 575"/>
                  <a:gd name="T62" fmla="*/ 892 w 1452"/>
                  <a:gd name="T63" fmla="*/ 519 h 575"/>
                  <a:gd name="T64" fmla="*/ 703 w 1452"/>
                  <a:gd name="T65" fmla="*/ 330 h 575"/>
                  <a:gd name="T66" fmla="*/ 703 w 1452"/>
                  <a:gd name="T67" fmla="*/ 245 h 575"/>
                  <a:gd name="T68" fmla="*/ 679 w 1452"/>
                  <a:gd name="T69" fmla="*/ 223 h 575"/>
                  <a:gd name="T70" fmla="*/ 478 w 1452"/>
                  <a:gd name="T71" fmla="*/ 2 h 575"/>
                  <a:gd name="T72" fmla="*/ 467 w 1452"/>
                  <a:gd name="T73" fmla="*/ 13 h 575"/>
                  <a:gd name="T74" fmla="*/ 94 w 1452"/>
                  <a:gd name="T75" fmla="*/ 186 h 575"/>
                  <a:gd name="T76" fmla="*/ 6 w 1452"/>
                  <a:gd name="T77" fmla="*/ 575 h 575"/>
                  <a:gd name="T78" fmla="*/ 1445 w 1452"/>
                  <a:gd name="T79" fmla="*/ 575 h 575"/>
                  <a:gd name="T80" fmla="*/ 1357 w 1452"/>
                  <a:gd name="T81" fmla="*/ 18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2" h="575">
                    <a:moveTo>
                      <a:pt x="463" y="380"/>
                    </a:moveTo>
                    <a:lnTo>
                      <a:pt x="463" y="380"/>
                    </a:lnTo>
                    <a:lnTo>
                      <a:pt x="377" y="380"/>
                    </a:lnTo>
                    <a:lnTo>
                      <a:pt x="377" y="466"/>
                    </a:lnTo>
                    <a:lnTo>
                      <a:pt x="316" y="466"/>
                    </a:lnTo>
                    <a:lnTo>
                      <a:pt x="316" y="380"/>
                    </a:lnTo>
                    <a:lnTo>
                      <a:pt x="229" y="380"/>
                    </a:lnTo>
                    <a:lnTo>
                      <a:pt x="229" y="318"/>
                    </a:lnTo>
                    <a:lnTo>
                      <a:pt x="316" y="318"/>
                    </a:lnTo>
                    <a:lnTo>
                      <a:pt x="316" y="232"/>
                    </a:lnTo>
                    <a:lnTo>
                      <a:pt x="377" y="232"/>
                    </a:lnTo>
                    <a:lnTo>
                      <a:pt x="377" y="318"/>
                    </a:lnTo>
                    <a:lnTo>
                      <a:pt x="463" y="318"/>
                    </a:lnTo>
                    <a:lnTo>
                      <a:pt x="463" y="380"/>
                    </a:lnTo>
                    <a:lnTo>
                      <a:pt x="463" y="380"/>
                    </a:lnTo>
                    <a:close/>
                    <a:moveTo>
                      <a:pt x="1357" y="186"/>
                    </a:moveTo>
                    <a:lnTo>
                      <a:pt x="1357" y="186"/>
                    </a:lnTo>
                    <a:cubicBezTo>
                      <a:pt x="1263" y="145"/>
                      <a:pt x="997" y="21"/>
                      <a:pt x="984" y="13"/>
                    </a:cubicBezTo>
                    <a:cubicBezTo>
                      <a:pt x="980" y="11"/>
                      <a:pt x="976" y="7"/>
                      <a:pt x="971" y="0"/>
                    </a:cubicBezTo>
                    <a:cubicBezTo>
                      <a:pt x="962" y="112"/>
                      <a:pt x="878" y="203"/>
                      <a:pt x="769" y="223"/>
                    </a:cubicBezTo>
                    <a:cubicBezTo>
                      <a:pt x="767" y="236"/>
                      <a:pt x="757" y="245"/>
                      <a:pt x="744" y="245"/>
                    </a:cubicBezTo>
                    <a:lnTo>
                      <a:pt x="743" y="245"/>
                    </a:lnTo>
                    <a:lnTo>
                      <a:pt x="743" y="330"/>
                    </a:lnTo>
                    <a:cubicBezTo>
                      <a:pt x="743" y="412"/>
                      <a:pt x="810" y="479"/>
                      <a:pt x="892" y="479"/>
                    </a:cubicBezTo>
                    <a:cubicBezTo>
                      <a:pt x="975" y="479"/>
                      <a:pt x="1042" y="412"/>
                      <a:pt x="1042" y="330"/>
                    </a:cubicBezTo>
                    <a:lnTo>
                      <a:pt x="1042" y="270"/>
                    </a:lnTo>
                    <a:cubicBezTo>
                      <a:pt x="1001" y="264"/>
                      <a:pt x="969" y="229"/>
                      <a:pt x="969" y="186"/>
                    </a:cubicBezTo>
                    <a:cubicBezTo>
                      <a:pt x="969" y="139"/>
                      <a:pt x="1008" y="101"/>
                      <a:pt x="1055" y="101"/>
                    </a:cubicBezTo>
                    <a:cubicBezTo>
                      <a:pt x="1102" y="101"/>
                      <a:pt x="1140" y="139"/>
                      <a:pt x="1140" y="186"/>
                    </a:cubicBezTo>
                    <a:cubicBezTo>
                      <a:pt x="1140" y="224"/>
                      <a:pt x="1115" y="255"/>
                      <a:pt x="1082" y="267"/>
                    </a:cubicBezTo>
                    <a:lnTo>
                      <a:pt x="1082" y="330"/>
                    </a:lnTo>
                    <a:cubicBezTo>
                      <a:pt x="1082" y="434"/>
                      <a:pt x="997" y="519"/>
                      <a:pt x="892" y="519"/>
                    </a:cubicBezTo>
                    <a:cubicBezTo>
                      <a:pt x="788" y="519"/>
                      <a:pt x="703" y="434"/>
                      <a:pt x="703" y="330"/>
                    </a:cubicBezTo>
                    <a:lnTo>
                      <a:pt x="703" y="245"/>
                    </a:lnTo>
                    <a:cubicBezTo>
                      <a:pt x="691" y="244"/>
                      <a:pt x="681" y="235"/>
                      <a:pt x="679" y="223"/>
                    </a:cubicBezTo>
                    <a:cubicBezTo>
                      <a:pt x="572" y="203"/>
                      <a:pt x="488" y="113"/>
                      <a:pt x="478" y="2"/>
                    </a:cubicBezTo>
                    <a:cubicBezTo>
                      <a:pt x="474" y="8"/>
                      <a:pt x="471" y="11"/>
                      <a:pt x="467" y="13"/>
                    </a:cubicBezTo>
                    <a:cubicBezTo>
                      <a:pt x="454" y="21"/>
                      <a:pt x="188" y="145"/>
                      <a:pt x="94" y="186"/>
                    </a:cubicBezTo>
                    <a:cubicBezTo>
                      <a:pt x="0" y="227"/>
                      <a:pt x="6" y="575"/>
                      <a:pt x="6" y="575"/>
                    </a:cubicBezTo>
                    <a:lnTo>
                      <a:pt x="1445" y="575"/>
                    </a:lnTo>
                    <a:cubicBezTo>
                      <a:pt x="1445" y="575"/>
                      <a:pt x="1452" y="227"/>
                      <a:pt x="1357" y="1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EA454C-59D7-B9C3-F0DF-F74486D4D648}"/>
                </a:ext>
              </a:extLst>
            </p:cNvPr>
            <p:cNvSpPr txBox="1"/>
            <p:nvPr/>
          </p:nvSpPr>
          <p:spPr>
            <a:xfrm>
              <a:off x="92934" y="3035656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HCP 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2A9BD2-B480-4735-4E68-EFB0B5649899}"/>
              </a:ext>
            </a:extLst>
          </p:cNvPr>
          <p:cNvGrpSpPr/>
          <p:nvPr/>
        </p:nvGrpSpPr>
        <p:grpSpPr>
          <a:xfrm>
            <a:off x="352160" y="3783076"/>
            <a:ext cx="640080" cy="797176"/>
            <a:chOff x="92934" y="3787481"/>
            <a:chExt cx="640080" cy="79717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044B1A-46D0-1E31-58BE-F4C0ABD64D2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4408" y="3787481"/>
              <a:ext cx="497142" cy="557942"/>
              <a:chOff x="454025" y="1147763"/>
              <a:chExt cx="844550" cy="915988"/>
            </a:xfrm>
            <a:solidFill>
              <a:schemeClr val="accent6"/>
            </a:solidFill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4BCCCCF4-D99E-947C-C927-A4C19A16E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400" y="1809750"/>
                <a:ext cx="52388" cy="53975"/>
              </a:xfrm>
              <a:custGeom>
                <a:avLst/>
                <a:gdLst>
                  <a:gd name="T0" fmla="*/ 91 w 91"/>
                  <a:gd name="T1" fmla="*/ 46 h 92"/>
                  <a:gd name="T2" fmla="*/ 91 w 91"/>
                  <a:gd name="T3" fmla="*/ 46 h 92"/>
                  <a:gd name="T4" fmla="*/ 46 w 91"/>
                  <a:gd name="T5" fmla="*/ 0 h 92"/>
                  <a:gd name="T6" fmla="*/ 0 w 91"/>
                  <a:gd name="T7" fmla="*/ 46 h 92"/>
                  <a:gd name="T8" fmla="*/ 46 w 91"/>
                  <a:gd name="T9" fmla="*/ 92 h 92"/>
                  <a:gd name="T10" fmla="*/ 91 w 91"/>
                  <a:gd name="T11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2">
                    <a:moveTo>
                      <a:pt x="91" y="46"/>
                    </a:moveTo>
                    <a:lnTo>
                      <a:pt x="91" y="46"/>
                    </a:lnTo>
                    <a:cubicBezTo>
                      <a:pt x="91" y="21"/>
                      <a:pt x="71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2"/>
                      <a:pt x="20" y="92"/>
                      <a:pt x="46" y="92"/>
                    </a:cubicBezTo>
                    <a:cubicBezTo>
                      <a:pt x="71" y="92"/>
                      <a:pt x="91" y="72"/>
                      <a:pt x="91" y="4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A23C7AF7-8160-44A1-8136-CDAA9695C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1147763"/>
                <a:ext cx="355600" cy="681038"/>
              </a:xfrm>
              <a:custGeom>
                <a:avLst/>
                <a:gdLst>
                  <a:gd name="T0" fmla="*/ 262 w 613"/>
                  <a:gd name="T1" fmla="*/ 1170 h 1171"/>
                  <a:gd name="T2" fmla="*/ 262 w 613"/>
                  <a:gd name="T3" fmla="*/ 1170 h 1171"/>
                  <a:gd name="T4" fmla="*/ 286 w 613"/>
                  <a:gd name="T5" fmla="*/ 1154 h 1171"/>
                  <a:gd name="T6" fmla="*/ 325 w 613"/>
                  <a:gd name="T7" fmla="*/ 1154 h 1171"/>
                  <a:gd name="T8" fmla="*/ 349 w 613"/>
                  <a:gd name="T9" fmla="*/ 1171 h 1171"/>
                  <a:gd name="T10" fmla="*/ 501 w 613"/>
                  <a:gd name="T11" fmla="*/ 980 h 1171"/>
                  <a:gd name="T12" fmla="*/ 501 w 613"/>
                  <a:gd name="T13" fmla="*/ 874 h 1171"/>
                  <a:gd name="T14" fmla="*/ 487 w 613"/>
                  <a:gd name="T15" fmla="*/ 870 h 1171"/>
                  <a:gd name="T16" fmla="*/ 482 w 613"/>
                  <a:gd name="T17" fmla="*/ 783 h 1171"/>
                  <a:gd name="T18" fmla="*/ 543 w 613"/>
                  <a:gd name="T19" fmla="*/ 628 h 1171"/>
                  <a:gd name="T20" fmla="*/ 588 w 613"/>
                  <a:gd name="T21" fmla="*/ 545 h 1171"/>
                  <a:gd name="T22" fmla="*/ 577 w 613"/>
                  <a:gd name="T23" fmla="*/ 441 h 1171"/>
                  <a:gd name="T24" fmla="*/ 594 w 613"/>
                  <a:gd name="T25" fmla="*/ 259 h 1171"/>
                  <a:gd name="T26" fmla="*/ 539 w 613"/>
                  <a:gd name="T27" fmla="*/ 153 h 1171"/>
                  <a:gd name="T28" fmla="*/ 454 w 613"/>
                  <a:gd name="T29" fmla="*/ 61 h 1171"/>
                  <a:gd name="T30" fmla="*/ 272 w 613"/>
                  <a:gd name="T31" fmla="*/ 31 h 1171"/>
                  <a:gd name="T32" fmla="*/ 194 w 613"/>
                  <a:gd name="T33" fmla="*/ 0 h 1171"/>
                  <a:gd name="T34" fmla="*/ 230 w 613"/>
                  <a:gd name="T35" fmla="*/ 42 h 1171"/>
                  <a:gd name="T36" fmla="*/ 182 w 613"/>
                  <a:gd name="T37" fmla="*/ 37 h 1171"/>
                  <a:gd name="T38" fmla="*/ 218 w 613"/>
                  <a:gd name="T39" fmla="*/ 53 h 1171"/>
                  <a:gd name="T40" fmla="*/ 79 w 613"/>
                  <a:gd name="T41" fmla="*/ 153 h 1171"/>
                  <a:gd name="T42" fmla="*/ 23 w 613"/>
                  <a:gd name="T43" fmla="*/ 259 h 1171"/>
                  <a:gd name="T44" fmla="*/ 36 w 613"/>
                  <a:gd name="T45" fmla="*/ 441 h 1171"/>
                  <a:gd name="T46" fmla="*/ 25 w 613"/>
                  <a:gd name="T47" fmla="*/ 545 h 1171"/>
                  <a:gd name="T48" fmla="*/ 70 w 613"/>
                  <a:gd name="T49" fmla="*/ 628 h 1171"/>
                  <a:gd name="T50" fmla="*/ 131 w 613"/>
                  <a:gd name="T51" fmla="*/ 783 h 1171"/>
                  <a:gd name="T52" fmla="*/ 126 w 613"/>
                  <a:gd name="T53" fmla="*/ 870 h 1171"/>
                  <a:gd name="T54" fmla="*/ 110 w 613"/>
                  <a:gd name="T55" fmla="*/ 875 h 1171"/>
                  <a:gd name="T56" fmla="*/ 110 w 613"/>
                  <a:gd name="T57" fmla="*/ 980 h 1171"/>
                  <a:gd name="T58" fmla="*/ 262 w 613"/>
                  <a:gd name="T59" fmla="*/ 1170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3" h="1171">
                    <a:moveTo>
                      <a:pt x="262" y="1170"/>
                    </a:moveTo>
                    <a:lnTo>
                      <a:pt x="262" y="1170"/>
                    </a:lnTo>
                    <a:cubicBezTo>
                      <a:pt x="265" y="1161"/>
                      <a:pt x="275" y="1154"/>
                      <a:pt x="286" y="1154"/>
                    </a:cubicBezTo>
                    <a:lnTo>
                      <a:pt x="325" y="1154"/>
                    </a:lnTo>
                    <a:cubicBezTo>
                      <a:pt x="336" y="1154"/>
                      <a:pt x="345" y="1161"/>
                      <a:pt x="349" y="1171"/>
                    </a:cubicBezTo>
                    <a:cubicBezTo>
                      <a:pt x="436" y="1151"/>
                      <a:pt x="501" y="1073"/>
                      <a:pt x="501" y="980"/>
                    </a:cubicBezTo>
                    <a:lnTo>
                      <a:pt x="501" y="874"/>
                    </a:lnTo>
                    <a:cubicBezTo>
                      <a:pt x="497" y="873"/>
                      <a:pt x="492" y="871"/>
                      <a:pt x="487" y="870"/>
                    </a:cubicBezTo>
                    <a:cubicBezTo>
                      <a:pt x="487" y="870"/>
                      <a:pt x="480" y="797"/>
                      <a:pt x="482" y="783"/>
                    </a:cubicBezTo>
                    <a:cubicBezTo>
                      <a:pt x="483" y="770"/>
                      <a:pt x="543" y="736"/>
                      <a:pt x="543" y="628"/>
                    </a:cubicBezTo>
                    <a:cubicBezTo>
                      <a:pt x="543" y="628"/>
                      <a:pt x="569" y="631"/>
                      <a:pt x="588" y="545"/>
                    </a:cubicBezTo>
                    <a:cubicBezTo>
                      <a:pt x="607" y="458"/>
                      <a:pt x="613" y="441"/>
                      <a:pt x="577" y="441"/>
                    </a:cubicBezTo>
                    <a:cubicBezTo>
                      <a:pt x="577" y="441"/>
                      <a:pt x="587" y="351"/>
                      <a:pt x="594" y="259"/>
                    </a:cubicBezTo>
                    <a:cubicBezTo>
                      <a:pt x="600" y="167"/>
                      <a:pt x="539" y="153"/>
                      <a:pt x="539" y="153"/>
                    </a:cubicBezTo>
                    <a:cubicBezTo>
                      <a:pt x="539" y="113"/>
                      <a:pt x="518" y="98"/>
                      <a:pt x="454" y="61"/>
                    </a:cubicBezTo>
                    <a:cubicBezTo>
                      <a:pt x="389" y="25"/>
                      <a:pt x="314" y="35"/>
                      <a:pt x="272" y="31"/>
                    </a:cubicBezTo>
                    <a:cubicBezTo>
                      <a:pt x="229" y="28"/>
                      <a:pt x="194" y="0"/>
                      <a:pt x="194" y="0"/>
                    </a:cubicBezTo>
                    <a:cubicBezTo>
                      <a:pt x="200" y="22"/>
                      <a:pt x="230" y="42"/>
                      <a:pt x="230" y="42"/>
                    </a:cubicBezTo>
                    <a:cubicBezTo>
                      <a:pt x="216" y="42"/>
                      <a:pt x="182" y="37"/>
                      <a:pt x="182" y="37"/>
                    </a:cubicBezTo>
                    <a:cubicBezTo>
                      <a:pt x="197" y="51"/>
                      <a:pt x="218" y="53"/>
                      <a:pt x="218" y="53"/>
                    </a:cubicBezTo>
                    <a:cubicBezTo>
                      <a:pt x="117" y="73"/>
                      <a:pt x="94" y="123"/>
                      <a:pt x="79" y="153"/>
                    </a:cubicBezTo>
                    <a:cubicBezTo>
                      <a:pt x="65" y="183"/>
                      <a:pt x="23" y="197"/>
                      <a:pt x="23" y="259"/>
                    </a:cubicBezTo>
                    <a:cubicBezTo>
                      <a:pt x="23" y="321"/>
                      <a:pt x="36" y="441"/>
                      <a:pt x="36" y="441"/>
                    </a:cubicBezTo>
                    <a:cubicBezTo>
                      <a:pt x="0" y="441"/>
                      <a:pt x="6" y="458"/>
                      <a:pt x="25" y="545"/>
                    </a:cubicBezTo>
                    <a:cubicBezTo>
                      <a:pt x="44" y="631"/>
                      <a:pt x="70" y="628"/>
                      <a:pt x="70" y="628"/>
                    </a:cubicBezTo>
                    <a:cubicBezTo>
                      <a:pt x="70" y="736"/>
                      <a:pt x="130" y="770"/>
                      <a:pt x="131" y="783"/>
                    </a:cubicBezTo>
                    <a:cubicBezTo>
                      <a:pt x="133" y="797"/>
                      <a:pt x="126" y="870"/>
                      <a:pt x="126" y="870"/>
                    </a:cubicBezTo>
                    <a:cubicBezTo>
                      <a:pt x="120" y="871"/>
                      <a:pt x="115" y="873"/>
                      <a:pt x="110" y="875"/>
                    </a:cubicBezTo>
                    <a:lnTo>
                      <a:pt x="110" y="980"/>
                    </a:lnTo>
                    <a:cubicBezTo>
                      <a:pt x="110" y="1073"/>
                      <a:pt x="175" y="1150"/>
                      <a:pt x="262" y="11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7EEF6276-D0C5-FCBC-5CD4-D8EFA797E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025" y="1728788"/>
                <a:ext cx="844550" cy="334963"/>
              </a:xfrm>
              <a:custGeom>
                <a:avLst/>
                <a:gdLst>
                  <a:gd name="T0" fmla="*/ 463 w 1452"/>
                  <a:gd name="T1" fmla="*/ 380 h 575"/>
                  <a:gd name="T2" fmla="*/ 463 w 1452"/>
                  <a:gd name="T3" fmla="*/ 380 h 575"/>
                  <a:gd name="T4" fmla="*/ 377 w 1452"/>
                  <a:gd name="T5" fmla="*/ 380 h 575"/>
                  <a:gd name="T6" fmla="*/ 377 w 1452"/>
                  <a:gd name="T7" fmla="*/ 466 h 575"/>
                  <a:gd name="T8" fmla="*/ 316 w 1452"/>
                  <a:gd name="T9" fmla="*/ 466 h 575"/>
                  <a:gd name="T10" fmla="*/ 316 w 1452"/>
                  <a:gd name="T11" fmla="*/ 380 h 575"/>
                  <a:gd name="T12" fmla="*/ 229 w 1452"/>
                  <a:gd name="T13" fmla="*/ 380 h 575"/>
                  <a:gd name="T14" fmla="*/ 229 w 1452"/>
                  <a:gd name="T15" fmla="*/ 318 h 575"/>
                  <a:gd name="T16" fmla="*/ 316 w 1452"/>
                  <a:gd name="T17" fmla="*/ 318 h 575"/>
                  <a:gd name="T18" fmla="*/ 316 w 1452"/>
                  <a:gd name="T19" fmla="*/ 232 h 575"/>
                  <a:gd name="T20" fmla="*/ 377 w 1452"/>
                  <a:gd name="T21" fmla="*/ 232 h 575"/>
                  <a:gd name="T22" fmla="*/ 377 w 1452"/>
                  <a:gd name="T23" fmla="*/ 318 h 575"/>
                  <a:gd name="T24" fmla="*/ 463 w 1452"/>
                  <a:gd name="T25" fmla="*/ 318 h 575"/>
                  <a:gd name="T26" fmla="*/ 463 w 1452"/>
                  <a:gd name="T27" fmla="*/ 380 h 575"/>
                  <a:gd name="T28" fmla="*/ 463 w 1452"/>
                  <a:gd name="T29" fmla="*/ 380 h 575"/>
                  <a:gd name="T30" fmla="*/ 1357 w 1452"/>
                  <a:gd name="T31" fmla="*/ 186 h 575"/>
                  <a:gd name="T32" fmla="*/ 1357 w 1452"/>
                  <a:gd name="T33" fmla="*/ 186 h 575"/>
                  <a:gd name="T34" fmla="*/ 984 w 1452"/>
                  <a:gd name="T35" fmla="*/ 13 h 575"/>
                  <a:gd name="T36" fmla="*/ 971 w 1452"/>
                  <a:gd name="T37" fmla="*/ 0 h 575"/>
                  <a:gd name="T38" fmla="*/ 769 w 1452"/>
                  <a:gd name="T39" fmla="*/ 223 h 575"/>
                  <a:gd name="T40" fmla="*/ 744 w 1452"/>
                  <a:gd name="T41" fmla="*/ 245 h 575"/>
                  <a:gd name="T42" fmla="*/ 743 w 1452"/>
                  <a:gd name="T43" fmla="*/ 245 h 575"/>
                  <a:gd name="T44" fmla="*/ 743 w 1452"/>
                  <a:gd name="T45" fmla="*/ 330 h 575"/>
                  <a:gd name="T46" fmla="*/ 892 w 1452"/>
                  <a:gd name="T47" fmla="*/ 479 h 575"/>
                  <a:gd name="T48" fmla="*/ 1042 w 1452"/>
                  <a:gd name="T49" fmla="*/ 330 h 575"/>
                  <a:gd name="T50" fmla="*/ 1042 w 1452"/>
                  <a:gd name="T51" fmla="*/ 270 h 575"/>
                  <a:gd name="T52" fmla="*/ 969 w 1452"/>
                  <a:gd name="T53" fmla="*/ 186 h 575"/>
                  <a:gd name="T54" fmla="*/ 1055 w 1452"/>
                  <a:gd name="T55" fmla="*/ 101 h 575"/>
                  <a:gd name="T56" fmla="*/ 1140 w 1452"/>
                  <a:gd name="T57" fmla="*/ 186 h 575"/>
                  <a:gd name="T58" fmla="*/ 1082 w 1452"/>
                  <a:gd name="T59" fmla="*/ 267 h 575"/>
                  <a:gd name="T60" fmla="*/ 1082 w 1452"/>
                  <a:gd name="T61" fmla="*/ 330 h 575"/>
                  <a:gd name="T62" fmla="*/ 892 w 1452"/>
                  <a:gd name="T63" fmla="*/ 519 h 575"/>
                  <a:gd name="T64" fmla="*/ 703 w 1452"/>
                  <a:gd name="T65" fmla="*/ 330 h 575"/>
                  <a:gd name="T66" fmla="*/ 703 w 1452"/>
                  <a:gd name="T67" fmla="*/ 245 h 575"/>
                  <a:gd name="T68" fmla="*/ 679 w 1452"/>
                  <a:gd name="T69" fmla="*/ 223 h 575"/>
                  <a:gd name="T70" fmla="*/ 478 w 1452"/>
                  <a:gd name="T71" fmla="*/ 2 h 575"/>
                  <a:gd name="T72" fmla="*/ 467 w 1452"/>
                  <a:gd name="T73" fmla="*/ 13 h 575"/>
                  <a:gd name="T74" fmla="*/ 94 w 1452"/>
                  <a:gd name="T75" fmla="*/ 186 h 575"/>
                  <a:gd name="T76" fmla="*/ 6 w 1452"/>
                  <a:gd name="T77" fmla="*/ 575 h 575"/>
                  <a:gd name="T78" fmla="*/ 1445 w 1452"/>
                  <a:gd name="T79" fmla="*/ 575 h 575"/>
                  <a:gd name="T80" fmla="*/ 1357 w 1452"/>
                  <a:gd name="T81" fmla="*/ 18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2" h="575">
                    <a:moveTo>
                      <a:pt x="463" y="380"/>
                    </a:moveTo>
                    <a:lnTo>
                      <a:pt x="463" y="380"/>
                    </a:lnTo>
                    <a:lnTo>
                      <a:pt x="377" y="380"/>
                    </a:lnTo>
                    <a:lnTo>
                      <a:pt x="377" y="466"/>
                    </a:lnTo>
                    <a:lnTo>
                      <a:pt x="316" y="466"/>
                    </a:lnTo>
                    <a:lnTo>
                      <a:pt x="316" y="380"/>
                    </a:lnTo>
                    <a:lnTo>
                      <a:pt x="229" y="380"/>
                    </a:lnTo>
                    <a:lnTo>
                      <a:pt x="229" y="318"/>
                    </a:lnTo>
                    <a:lnTo>
                      <a:pt x="316" y="318"/>
                    </a:lnTo>
                    <a:lnTo>
                      <a:pt x="316" y="232"/>
                    </a:lnTo>
                    <a:lnTo>
                      <a:pt x="377" y="232"/>
                    </a:lnTo>
                    <a:lnTo>
                      <a:pt x="377" y="318"/>
                    </a:lnTo>
                    <a:lnTo>
                      <a:pt x="463" y="318"/>
                    </a:lnTo>
                    <a:lnTo>
                      <a:pt x="463" y="380"/>
                    </a:lnTo>
                    <a:lnTo>
                      <a:pt x="463" y="380"/>
                    </a:lnTo>
                    <a:close/>
                    <a:moveTo>
                      <a:pt x="1357" y="186"/>
                    </a:moveTo>
                    <a:lnTo>
                      <a:pt x="1357" y="186"/>
                    </a:lnTo>
                    <a:cubicBezTo>
                      <a:pt x="1263" y="145"/>
                      <a:pt x="997" y="21"/>
                      <a:pt x="984" y="13"/>
                    </a:cubicBezTo>
                    <a:cubicBezTo>
                      <a:pt x="980" y="11"/>
                      <a:pt x="976" y="7"/>
                      <a:pt x="971" y="0"/>
                    </a:cubicBezTo>
                    <a:cubicBezTo>
                      <a:pt x="962" y="112"/>
                      <a:pt x="878" y="203"/>
                      <a:pt x="769" y="223"/>
                    </a:cubicBezTo>
                    <a:cubicBezTo>
                      <a:pt x="767" y="236"/>
                      <a:pt x="757" y="245"/>
                      <a:pt x="744" y="245"/>
                    </a:cubicBezTo>
                    <a:lnTo>
                      <a:pt x="743" y="245"/>
                    </a:lnTo>
                    <a:lnTo>
                      <a:pt x="743" y="330"/>
                    </a:lnTo>
                    <a:cubicBezTo>
                      <a:pt x="743" y="412"/>
                      <a:pt x="810" y="479"/>
                      <a:pt x="892" y="479"/>
                    </a:cubicBezTo>
                    <a:cubicBezTo>
                      <a:pt x="975" y="479"/>
                      <a:pt x="1042" y="412"/>
                      <a:pt x="1042" y="330"/>
                    </a:cubicBezTo>
                    <a:lnTo>
                      <a:pt x="1042" y="270"/>
                    </a:lnTo>
                    <a:cubicBezTo>
                      <a:pt x="1001" y="264"/>
                      <a:pt x="969" y="229"/>
                      <a:pt x="969" y="186"/>
                    </a:cubicBezTo>
                    <a:cubicBezTo>
                      <a:pt x="969" y="139"/>
                      <a:pt x="1008" y="101"/>
                      <a:pt x="1055" y="101"/>
                    </a:cubicBezTo>
                    <a:cubicBezTo>
                      <a:pt x="1102" y="101"/>
                      <a:pt x="1140" y="139"/>
                      <a:pt x="1140" y="186"/>
                    </a:cubicBezTo>
                    <a:cubicBezTo>
                      <a:pt x="1140" y="224"/>
                      <a:pt x="1115" y="255"/>
                      <a:pt x="1082" y="267"/>
                    </a:cubicBezTo>
                    <a:lnTo>
                      <a:pt x="1082" y="330"/>
                    </a:lnTo>
                    <a:cubicBezTo>
                      <a:pt x="1082" y="434"/>
                      <a:pt x="997" y="519"/>
                      <a:pt x="892" y="519"/>
                    </a:cubicBezTo>
                    <a:cubicBezTo>
                      <a:pt x="788" y="519"/>
                      <a:pt x="703" y="434"/>
                      <a:pt x="703" y="330"/>
                    </a:cubicBezTo>
                    <a:lnTo>
                      <a:pt x="703" y="245"/>
                    </a:lnTo>
                    <a:cubicBezTo>
                      <a:pt x="691" y="244"/>
                      <a:pt x="681" y="235"/>
                      <a:pt x="679" y="223"/>
                    </a:cubicBezTo>
                    <a:cubicBezTo>
                      <a:pt x="572" y="203"/>
                      <a:pt x="488" y="113"/>
                      <a:pt x="478" y="2"/>
                    </a:cubicBezTo>
                    <a:cubicBezTo>
                      <a:pt x="474" y="8"/>
                      <a:pt x="471" y="11"/>
                      <a:pt x="467" y="13"/>
                    </a:cubicBezTo>
                    <a:cubicBezTo>
                      <a:pt x="454" y="21"/>
                      <a:pt x="188" y="145"/>
                      <a:pt x="94" y="186"/>
                    </a:cubicBezTo>
                    <a:cubicBezTo>
                      <a:pt x="0" y="227"/>
                      <a:pt x="6" y="575"/>
                      <a:pt x="6" y="575"/>
                    </a:cubicBezTo>
                    <a:lnTo>
                      <a:pt x="1445" y="575"/>
                    </a:lnTo>
                    <a:cubicBezTo>
                      <a:pt x="1445" y="575"/>
                      <a:pt x="1452" y="227"/>
                      <a:pt x="1357" y="1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92D1CA-FD19-F73E-40F9-682557D4E66F}"/>
                </a:ext>
              </a:extLst>
            </p:cNvPr>
            <p:cNvSpPr txBox="1"/>
            <p:nvPr/>
          </p:nvSpPr>
          <p:spPr>
            <a:xfrm>
              <a:off x="92934" y="4307658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HCP 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A8BC5E-2735-C360-BE5C-EFD23F933662}"/>
              </a:ext>
            </a:extLst>
          </p:cNvPr>
          <p:cNvGrpSpPr/>
          <p:nvPr/>
        </p:nvGrpSpPr>
        <p:grpSpPr>
          <a:xfrm>
            <a:off x="352160" y="4907472"/>
            <a:ext cx="640080" cy="797107"/>
            <a:chOff x="92934" y="5240824"/>
            <a:chExt cx="640080" cy="79710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5780AE4-858F-2A09-F7C9-4276790D3E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408" y="5240824"/>
              <a:ext cx="472814" cy="530637"/>
              <a:chOff x="454025" y="1147763"/>
              <a:chExt cx="844550" cy="91598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8F82E23B-781C-7494-E5A7-069A9CEC0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400" y="1809750"/>
                <a:ext cx="52388" cy="53975"/>
              </a:xfrm>
              <a:custGeom>
                <a:avLst/>
                <a:gdLst>
                  <a:gd name="T0" fmla="*/ 91 w 91"/>
                  <a:gd name="T1" fmla="*/ 46 h 92"/>
                  <a:gd name="T2" fmla="*/ 91 w 91"/>
                  <a:gd name="T3" fmla="*/ 46 h 92"/>
                  <a:gd name="T4" fmla="*/ 46 w 91"/>
                  <a:gd name="T5" fmla="*/ 0 h 92"/>
                  <a:gd name="T6" fmla="*/ 0 w 91"/>
                  <a:gd name="T7" fmla="*/ 46 h 92"/>
                  <a:gd name="T8" fmla="*/ 46 w 91"/>
                  <a:gd name="T9" fmla="*/ 92 h 92"/>
                  <a:gd name="T10" fmla="*/ 91 w 91"/>
                  <a:gd name="T11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2">
                    <a:moveTo>
                      <a:pt x="91" y="46"/>
                    </a:moveTo>
                    <a:lnTo>
                      <a:pt x="91" y="46"/>
                    </a:lnTo>
                    <a:cubicBezTo>
                      <a:pt x="91" y="21"/>
                      <a:pt x="71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2"/>
                      <a:pt x="20" y="92"/>
                      <a:pt x="46" y="92"/>
                    </a:cubicBezTo>
                    <a:cubicBezTo>
                      <a:pt x="71" y="92"/>
                      <a:pt x="91" y="72"/>
                      <a:pt x="91" y="4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08DCA4B5-4B83-3C76-550A-58D8F7A69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499" y="1147763"/>
                <a:ext cx="355599" cy="681037"/>
              </a:xfrm>
              <a:custGeom>
                <a:avLst/>
                <a:gdLst>
                  <a:gd name="T0" fmla="*/ 262 w 613"/>
                  <a:gd name="T1" fmla="*/ 1170 h 1171"/>
                  <a:gd name="T2" fmla="*/ 262 w 613"/>
                  <a:gd name="T3" fmla="*/ 1170 h 1171"/>
                  <a:gd name="T4" fmla="*/ 286 w 613"/>
                  <a:gd name="T5" fmla="*/ 1154 h 1171"/>
                  <a:gd name="T6" fmla="*/ 325 w 613"/>
                  <a:gd name="T7" fmla="*/ 1154 h 1171"/>
                  <a:gd name="T8" fmla="*/ 349 w 613"/>
                  <a:gd name="T9" fmla="*/ 1171 h 1171"/>
                  <a:gd name="T10" fmla="*/ 501 w 613"/>
                  <a:gd name="T11" fmla="*/ 980 h 1171"/>
                  <a:gd name="T12" fmla="*/ 501 w 613"/>
                  <a:gd name="T13" fmla="*/ 874 h 1171"/>
                  <a:gd name="T14" fmla="*/ 487 w 613"/>
                  <a:gd name="T15" fmla="*/ 870 h 1171"/>
                  <a:gd name="T16" fmla="*/ 482 w 613"/>
                  <a:gd name="T17" fmla="*/ 783 h 1171"/>
                  <a:gd name="T18" fmla="*/ 543 w 613"/>
                  <a:gd name="T19" fmla="*/ 628 h 1171"/>
                  <a:gd name="T20" fmla="*/ 588 w 613"/>
                  <a:gd name="T21" fmla="*/ 545 h 1171"/>
                  <a:gd name="T22" fmla="*/ 577 w 613"/>
                  <a:gd name="T23" fmla="*/ 441 h 1171"/>
                  <a:gd name="T24" fmla="*/ 594 w 613"/>
                  <a:gd name="T25" fmla="*/ 259 h 1171"/>
                  <a:gd name="T26" fmla="*/ 539 w 613"/>
                  <a:gd name="T27" fmla="*/ 153 h 1171"/>
                  <a:gd name="T28" fmla="*/ 454 w 613"/>
                  <a:gd name="T29" fmla="*/ 61 h 1171"/>
                  <a:gd name="T30" fmla="*/ 272 w 613"/>
                  <a:gd name="T31" fmla="*/ 31 h 1171"/>
                  <a:gd name="T32" fmla="*/ 194 w 613"/>
                  <a:gd name="T33" fmla="*/ 0 h 1171"/>
                  <a:gd name="T34" fmla="*/ 230 w 613"/>
                  <a:gd name="T35" fmla="*/ 42 h 1171"/>
                  <a:gd name="T36" fmla="*/ 182 w 613"/>
                  <a:gd name="T37" fmla="*/ 37 h 1171"/>
                  <a:gd name="T38" fmla="*/ 218 w 613"/>
                  <a:gd name="T39" fmla="*/ 53 h 1171"/>
                  <a:gd name="T40" fmla="*/ 79 w 613"/>
                  <a:gd name="T41" fmla="*/ 153 h 1171"/>
                  <a:gd name="T42" fmla="*/ 23 w 613"/>
                  <a:gd name="T43" fmla="*/ 259 h 1171"/>
                  <a:gd name="T44" fmla="*/ 36 w 613"/>
                  <a:gd name="T45" fmla="*/ 441 h 1171"/>
                  <a:gd name="T46" fmla="*/ 25 w 613"/>
                  <a:gd name="T47" fmla="*/ 545 h 1171"/>
                  <a:gd name="T48" fmla="*/ 70 w 613"/>
                  <a:gd name="T49" fmla="*/ 628 h 1171"/>
                  <a:gd name="T50" fmla="*/ 131 w 613"/>
                  <a:gd name="T51" fmla="*/ 783 h 1171"/>
                  <a:gd name="T52" fmla="*/ 126 w 613"/>
                  <a:gd name="T53" fmla="*/ 870 h 1171"/>
                  <a:gd name="T54" fmla="*/ 110 w 613"/>
                  <a:gd name="T55" fmla="*/ 875 h 1171"/>
                  <a:gd name="T56" fmla="*/ 110 w 613"/>
                  <a:gd name="T57" fmla="*/ 980 h 1171"/>
                  <a:gd name="T58" fmla="*/ 262 w 613"/>
                  <a:gd name="T59" fmla="*/ 1170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3" h="1171">
                    <a:moveTo>
                      <a:pt x="262" y="1170"/>
                    </a:moveTo>
                    <a:lnTo>
                      <a:pt x="262" y="1170"/>
                    </a:lnTo>
                    <a:cubicBezTo>
                      <a:pt x="265" y="1161"/>
                      <a:pt x="275" y="1154"/>
                      <a:pt x="286" y="1154"/>
                    </a:cubicBezTo>
                    <a:lnTo>
                      <a:pt x="325" y="1154"/>
                    </a:lnTo>
                    <a:cubicBezTo>
                      <a:pt x="336" y="1154"/>
                      <a:pt x="345" y="1161"/>
                      <a:pt x="349" y="1171"/>
                    </a:cubicBezTo>
                    <a:cubicBezTo>
                      <a:pt x="436" y="1151"/>
                      <a:pt x="501" y="1073"/>
                      <a:pt x="501" y="980"/>
                    </a:cubicBezTo>
                    <a:lnTo>
                      <a:pt x="501" y="874"/>
                    </a:lnTo>
                    <a:cubicBezTo>
                      <a:pt x="497" y="873"/>
                      <a:pt x="492" y="871"/>
                      <a:pt x="487" y="870"/>
                    </a:cubicBezTo>
                    <a:cubicBezTo>
                      <a:pt x="487" y="870"/>
                      <a:pt x="480" y="797"/>
                      <a:pt x="482" y="783"/>
                    </a:cubicBezTo>
                    <a:cubicBezTo>
                      <a:pt x="483" y="770"/>
                      <a:pt x="543" y="736"/>
                      <a:pt x="543" y="628"/>
                    </a:cubicBezTo>
                    <a:cubicBezTo>
                      <a:pt x="543" y="628"/>
                      <a:pt x="569" y="631"/>
                      <a:pt x="588" y="545"/>
                    </a:cubicBezTo>
                    <a:cubicBezTo>
                      <a:pt x="607" y="458"/>
                      <a:pt x="613" y="441"/>
                      <a:pt x="577" y="441"/>
                    </a:cubicBezTo>
                    <a:cubicBezTo>
                      <a:pt x="577" y="441"/>
                      <a:pt x="587" y="351"/>
                      <a:pt x="594" y="259"/>
                    </a:cubicBezTo>
                    <a:cubicBezTo>
                      <a:pt x="600" y="167"/>
                      <a:pt x="539" y="153"/>
                      <a:pt x="539" y="153"/>
                    </a:cubicBezTo>
                    <a:cubicBezTo>
                      <a:pt x="539" y="113"/>
                      <a:pt x="518" y="98"/>
                      <a:pt x="454" y="61"/>
                    </a:cubicBezTo>
                    <a:cubicBezTo>
                      <a:pt x="389" y="25"/>
                      <a:pt x="314" y="35"/>
                      <a:pt x="272" y="31"/>
                    </a:cubicBezTo>
                    <a:cubicBezTo>
                      <a:pt x="229" y="28"/>
                      <a:pt x="194" y="0"/>
                      <a:pt x="194" y="0"/>
                    </a:cubicBezTo>
                    <a:cubicBezTo>
                      <a:pt x="200" y="22"/>
                      <a:pt x="230" y="42"/>
                      <a:pt x="230" y="42"/>
                    </a:cubicBezTo>
                    <a:cubicBezTo>
                      <a:pt x="216" y="42"/>
                      <a:pt x="182" y="37"/>
                      <a:pt x="182" y="37"/>
                    </a:cubicBezTo>
                    <a:cubicBezTo>
                      <a:pt x="197" y="51"/>
                      <a:pt x="218" y="53"/>
                      <a:pt x="218" y="53"/>
                    </a:cubicBezTo>
                    <a:cubicBezTo>
                      <a:pt x="117" y="73"/>
                      <a:pt x="94" y="123"/>
                      <a:pt x="79" y="153"/>
                    </a:cubicBezTo>
                    <a:cubicBezTo>
                      <a:pt x="65" y="183"/>
                      <a:pt x="23" y="197"/>
                      <a:pt x="23" y="259"/>
                    </a:cubicBezTo>
                    <a:cubicBezTo>
                      <a:pt x="23" y="321"/>
                      <a:pt x="36" y="441"/>
                      <a:pt x="36" y="441"/>
                    </a:cubicBezTo>
                    <a:cubicBezTo>
                      <a:pt x="0" y="441"/>
                      <a:pt x="6" y="458"/>
                      <a:pt x="25" y="545"/>
                    </a:cubicBezTo>
                    <a:cubicBezTo>
                      <a:pt x="44" y="631"/>
                      <a:pt x="70" y="628"/>
                      <a:pt x="70" y="628"/>
                    </a:cubicBezTo>
                    <a:cubicBezTo>
                      <a:pt x="70" y="736"/>
                      <a:pt x="130" y="770"/>
                      <a:pt x="131" y="783"/>
                    </a:cubicBezTo>
                    <a:cubicBezTo>
                      <a:pt x="133" y="797"/>
                      <a:pt x="126" y="870"/>
                      <a:pt x="126" y="870"/>
                    </a:cubicBezTo>
                    <a:cubicBezTo>
                      <a:pt x="120" y="871"/>
                      <a:pt x="115" y="873"/>
                      <a:pt x="110" y="875"/>
                    </a:cubicBezTo>
                    <a:lnTo>
                      <a:pt x="110" y="980"/>
                    </a:lnTo>
                    <a:cubicBezTo>
                      <a:pt x="110" y="1073"/>
                      <a:pt x="175" y="1150"/>
                      <a:pt x="262" y="11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1C6113EB-6DEC-70AC-113B-5B3390CFE9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025" y="1728788"/>
                <a:ext cx="844550" cy="334963"/>
              </a:xfrm>
              <a:custGeom>
                <a:avLst/>
                <a:gdLst>
                  <a:gd name="T0" fmla="*/ 463 w 1452"/>
                  <a:gd name="T1" fmla="*/ 380 h 575"/>
                  <a:gd name="T2" fmla="*/ 463 w 1452"/>
                  <a:gd name="T3" fmla="*/ 380 h 575"/>
                  <a:gd name="T4" fmla="*/ 377 w 1452"/>
                  <a:gd name="T5" fmla="*/ 380 h 575"/>
                  <a:gd name="T6" fmla="*/ 377 w 1452"/>
                  <a:gd name="T7" fmla="*/ 466 h 575"/>
                  <a:gd name="T8" fmla="*/ 316 w 1452"/>
                  <a:gd name="T9" fmla="*/ 466 h 575"/>
                  <a:gd name="T10" fmla="*/ 316 w 1452"/>
                  <a:gd name="T11" fmla="*/ 380 h 575"/>
                  <a:gd name="T12" fmla="*/ 229 w 1452"/>
                  <a:gd name="T13" fmla="*/ 380 h 575"/>
                  <a:gd name="T14" fmla="*/ 229 w 1452"/>
                  <a:gd name="T15" fmla="*/ 318 h 575"/>
                  <a:gd name="T16" fmla="*/ 316 w 1452"/>
                  <a:gd name="T17" fmla="*/ 318 h 575"/>
                  <a:gd name="T18" fmla="*/ 316 w 1452"/>
                  <a:gd name="T19" fmla="*/ 232 h 575"/>
                  <a:gd name="T20" fmla="*/ 377 w 1452"/>
                  <a:gd name="T21" fmla="*/ 232 h 575"/>
                  <a:gd name="T22" fmla="*/ 377 w 1452"/>
                  <a:gd name="T23" fmla="*/ 318 h 575"/>
                  <a:gd name="T24" fmla="*/ 463 w 1452"/>
                  <a:gd name="T25" fmla="*/ 318 h 575"/>
                  <a:gd name="T26" fmla="*/ 463 w 1452"/>
                  <a:gd name="T27" fmla="*/ 380 h 575"/>
                  <a:gd name="T28" fmla="*/ 463 w 1452"/>
                  <a:gd name="T29" fmla="*/ 380 h 575"/>
                  <a:gd name="T30" fmla="*/ 1357 w 1452"/>
                  <a:gd name="T31" fmla="*/ 186 h 575"/>
                  <a:gd name="T32" fmla="*/ 1357 w 1452"/>
                  <a:gd name="T33" fmla="*/ 186 h 575"/>
                  <a:gd name="T34" fmla="*/ 984 w 1452"/>
                  <a:gd name="T35" fmla="*/ 13 h 575"/>
                  <a:gd name="T36" fmla="*/ 971 w 1452"/>
                  <a:gd name="T37" fmla="*/ 0 h 575"/>
                  <a:gd name="T38" fmla="*/ 769 w 1452"/>
                  <a:gd name="T39" fmla="*/ 223 h 575"/>
                  <a:gd name="T40" fmla="*/ 744 w 1452"/>
                  <a:gd name="T41" fmla="*/ 245 h 575"/>
                  <a:gd name="T42" fmla="*/ 743 w 1452"/>
                  <a:gd name="T43" fmla="*/ 245 h 575"/>
                  <a:gd name="T44" fmla="*/ 743 w 1452"/>
                  <a:gd name="T45" fmla="*/ 330 h 575"/>
                  <a:gd name="T46" fmla="*/ 892 w 1452"/>
                  <a:gd name="T47" fmla="*/ 479 h 575"/>
                  <a:gd name="T48" fmla="*/ 1042 w 1452"/>
                  <a:gd name="T49" fmla="*/ 330 h 575"/>
                  <a:gd name="T50" fmla="*/ 1042 w 1452"/>
                  <a:gd name="T51" fmla="*/ 270 h 575"/>
                  <a:gd name="T52" fmla="*/ 969 w 1452"/>
                  <a:gd name="T53" fmla="*/ 186 h 575"/>
                  <a:gd name="T54" fmla="*/ 1055 w 1452"/>
                  <a:gd name="T55" fmla="*/ 101 h 575"/>
                  <a:gd name="T56" fmla="*/ 1140 w 1452"/>
                  <a:gd name="T57" fmla="*/ 186 h 575"/>
                  <a:gd name="T58" fmla="*/ 1082 w 1452"/>
                  <a:gd name="T59" fmla="*/ 267 h 575"/>
                  <a:gd name="T60" fmla="*/ 1082 w 1452"/>
                  <a:gd name="T61" fmla="*/ 330 h 575"/>
                  <a:gd name="T62" fmla="*/ 892 w 1452"/>
                  <a:gd name="T63" fmla="*/ 519 h 575"/>
                  <a:gd name="T64" fmla="*/ 703 w 1452"/>
                  <a:gd name="T65" fmla="*/ 330 h 575"/>
                  <a:gd name="T66" fmla="*/ 703 w 1452"/>
                  <a:gd name="T67" fmla="*/ 245 h 575"/>
                  <a:gd name="T68" fmla="*/ 679 w 1452"/>
                  <a:gd name="T69" fmla="*/ 223 h 575"/>
                  <a:gd name="T70" fmla="*/ 478 w 1452"/>
                  <a:gd name="T71" fmla="*/ 2 h 575"/>
                  <a:gd name="T72" fmla="*/ 467 w 1452"/>
                  <a:gd name="T73" fmla="*/ 13 h 575"/>
                  <a:gd name="T74" fmla="*/ 94 w 1452"/>
                  <a:gd name="T75" fmla="*/ 186 h 575"/>
                  <a:gd name="T76" fmla="*/ 6 w 1452"/>
                  <a:gd name="T77" fmla="*/ 575 h 575"/>
                  <a:gd name="T78" fmla="*/ 1445 w 1452"/>
                  <a:gd name="T79" fmla="*/ 575 h 575"/>
                  <a:gd name="T80" fmla="*/ 1357 w 1452"/>
                  <a:gd name="T81" fmla="*/ 18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2" h="575">
                    <a:moveTo>
                      <a:pt x="463" y="380"/>
                    </a:moveTo>
                    <a:lnTo>
                      <a:pt x="463" y="380"/>
                    </a:lnTo>
                    <a:lnTo>
                      <a:pt x="377" y="380"/>
                    </a:lnTo>
                    <a:lnTo>
                      <a:pt x="377" y="466"/>
                    </a:lnTo>
                    <a:lnTo>
                      <a:pt x="316" y="466"/>
                    </a:lnTo>
                    <a:lnTo>
                      <a:pt x="316" y="380"/>
                    </a:lnTo>
                    <a:lnTo>
                      <a:pt x="229" y="380"/>
                    </a:lnTo>
                    <a:lnTo>
                      <a:pt x="229" y="318"/>
                    </a:lnTo>
                    <a:lnTo>
                      <a:pt x="316" y="318"/>
                    </a:lnTo>
                    <a:lnTo>
                      <a:pt x="316" y="232"/>
                    </a:lnTo>
                    <a:lnTo>
                      <a:pt x="377" y="232"/>
                    </a:lnTo>
                    <a:lnTo>
                      <a:pt x="377" y="318"/>
                    </a:lnTo>
                    <a:lnTo>
                      <a:pt x="463" y="318"/>
                    </a:lnTo>
                    <a:lnTo>
                      <a:pt x="463" y="380"/>
                    </a:lnTo>
                    <a:lnTo>
                      <a:pt x="463" y="380"/>
                    </a:lnTo>
                    <a:close/>
                    <a:moveTo>
                      <a:pt x="1357" y="186"/>
                    </a:moveTo>
                    <a:lnTo>
                      <a:pt x="1357" y="186"/>
                    </a:lnTo>
                    <a:cubicBezTo>
                      <a:pt x="1263" y="145"/>
                      <a:pt x="997" y="21"/>
                      <a:pt x="984" y="13"/>
                    </a:cubicBezTo>
                    <a:cubicBezTo>
                      <a:pt x="980" y="11"/>
                      <a:pt x="976" y="7"/>
                      <a:pt x="971" y="0"/>
                    </a:cubicBezTo>
                    <a:cubicBezTo>
                      <a:pt x="962" y="112"/>
                      <a:pt x="878" y="203"/>
                      <a:pt x="769" y="223"/>
                    </a:cubicBezTo>
                    <a:cubicBezTo>
                      <a:pt x="767" y="236"/>
                      <a:pt x="757" y="245"/>
                      <a:pt x="744" y="245"/>
                    </a:cubicBezTo>
                    <a:lnTo>
                      <a:pt x="743" y="245"/>
                    </a:lnTo>
                    <a:lnTo>
                      <a:pt x="743" y="330"/>
                    </a:lnTo>
                    <a:cubicBezTo>
                      <a:pt x="743" y="412"/>
                      <a:pt x="810" y="479"/>
                      <a:pt x="892" y="479"/>
                    </a:cubicBezTo>
                    <a:cubicBezTo>
                      <a:pt x="975" y="479"/>
                      <a:pt x="1042" y="412"/>
                      <a:pt x="1042" y="330"/>
                    </a:cubicBezTo>
                    <a:lnTo>
                      <a:pt x="1042" y="270"/>
                    </a:lnTo>
                    <a:cubicBezTo>
                      <a:pt x="1001" y="264"/>
                      <a:pt x="969" y="229"/>
                      <a:pt x="969" y="186"/>
                    </a:cubicBezTo>
                    <a:cubicBezTo>
                      <a:pt x="969" y="139"/>
                      <a:pt x="1008" y="101"/>
                      <a:pt x="1055" y="101"/>
                    </a:cubicBezTo>
                    <a:cubicBezTo>
                      <a:pt x="1102" y="101"/>
                      <a:pt x="1140" y="139"/>
                      <a:pt x="1140" y="186"/>
                    </a:cubicBezTo>
                    <a:cubicBezTo>
                      <a:pt x="1140" y="224"/>
                      <a:pt x="1115" y="255"/>
                      <a:pt x="1082" y="267"/>
                    </a:cubicBezTo>
                    <a:lnTo>
                      <a:pt x="1082" y="330"/>
                    </a:lnTo>
                    <a:cubicBezTo>
                      <a:pt x="1082" y="434"/>
                      <a:pt x="997" y="519"/>
                      <a:pt x="892" y="519"/>
                    </a:cubicBezTo>
                    <a:cubicBezTo>
                      <a:pt x="788" y="519"/>
                      <a:pt x="703" y="434"/>
                      <a:pt x="703" y="330"/>
                    </a:cubicBezTo>
                    <a:lnTo>
                      <a:pt x="703" y="245"/>
                    </a:lnTo>
                    <a:cubicBezTo>
                      <a:pt x="691" y="244"/>
                      <a:pt x="681" y="235"/>
                      <a:pt x="679" y="223"/>
                    </a:cubicBezTo>
                    <a:cubicBezTo>
                      <a:pt x="572" y="203"/>
                      <a:pt x="488" y="113"/>
                      <a:pt x="478" y="2"/>
                    </a:cubicBezTo>
                    <a:cubicBezTo>
                      <a:pt x="474" y="8"/>
                      <a:pt x="471" y="11"/>
                      <a:pt x="467" y="13"/>
                    </a:cubicBezTo>
                    <a:cubicBezTo>
                      <a:pt x="454" y="21"/>
                      <a:pt x="188" y="145"/>
                      <a:pt x="94" y="186"/>
                    </a:cubicBezTo>
                    <a:cubicBezTo>
                      <a:pt x="0" y="227"/>
                      <a:pt x="6" y="575"/>
                      <a:pt x="6" y="575"/>
                    </a:cubicBezTo>
                    <a:lnTo>
                      <a:pt x="1445" y="575"/>
                    </a:lnTo>
                    <a:cubicBezTo>
                      <a:pt x="1445" y="575"/>
                      <a:pt x="1452" y="227"/>
                      <a:pt x="1357" y="1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AE9C1D-7CEE-2051-4D7E-3051F5F50AF0}"/>
                </a:ext>
              </a:extLst>
            </p:cNvPr>
            <p:cNvSpPr txBox="1"/>
            <p:nvPr/>
          </p:nvSpPr>
          <p:spPr>
            <a:xfrm>
              <a:off x="92934" y="5760932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HCP 3</a:t>
              </a:r>
            </a:p>
          </p:txBody>
        </p:sp>
      </p:grp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4F84D78-88C6-98C4-4202-DB806808C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34864"/>
              </p:ext>
            </p:extLst>
          </p:nvPr>
        </p:nvGraphicFramePr>
        <p:xfrm>
          <a:off x="992240" y="2154308"/>
          <a:ext cx="8877287" cy="361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99">
                  <a:extLst>
                    <a:ext uri="{9D8B030D-6E8A-4147-A177-3AD203B41FA5}">
                      <a16:colId xmlns:a16="http://schemas.microsoft.com/office/drawing/2014/main" val="2924754182"/>
                    </a:ext>
                  </a:extLst>
                </a:gridCol>
                <a:gridCol w="1760499">
                  <a:extLst>
                    <a:ext uri="{9D8B030D-6E8A-4147-A177-3AD203B41FA5}">
                      <a16:colId xmlns:a16="http://schemas.microsoft.com/office/drawing/2014/main" val="2524043027"/>
                    </a:ext>
                  </a:extLst>
                </a:gridCol>
                <a:gridCol w="1760499">
                  <a:extLst>
                    <a:ext uri="{9D8B030D-6E8A-4147-A177-3AD203B41FA5}">
                      <a16:colId xmlns:a16="http://schemas.microsoft.com/office/drawing/2014/main" val="1806811096"/>
                    </a:ext>
                  </a:extLst>
                </a:gridCol>
                <a:gridCol w="1760499">
                  <a:extLst>
                    <a:ext uri="{9D8B030D-6E8A-4147-A177-3AD203B41FA5}">
                      <a16:colId xmlns:a16="http://schemas.microsoft.com/office/drawing/2014/main" val="2685046867"/>
                    </a:ext>
                  </a:extLst>
                </a:gridCol>
                <a:gridCol w="1835291">
                  <a:extLst>
                    <a:ext uri="{9D8B030D-6E8A-4147-A177-3AD203B41FA5}">
                      <a16:colId xmlns:a16="http://schemas.microsoft.com/office/drawing/2014/main" val="2666394748"/>
                    </a:ext>
                  </a:extLst>
                </a:gridCol>
              </a:tblGrid>
              <a:tr h="286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Arial Nova Cond" panose="020B0506020202020204" pitchFamily="34" charset="0"/>
                        </a:rPr>
                        <a:t>Market 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ova Cond" panose="020B0506020202020204" pitchFamily="34" charset="0"/>
                        </a:rPr>
                        <a:t>Adoption</a:t>
                      </a:r>
                      <a:endParaRPr lang="en-IN" sz="1600" b="1" dirty="0">
                        <a:latin typeface="Arial Nova Cond" panose="020B0506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ova Cond" panose="020B0506020202020204" pitchFamily="34" charset="0"/>
                        </a:rPr>
                        <a:t>Innovation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ova Cond" panose="020B0506020202020204" pitchFamily="34" charset="0"/>
                        </a:rPr>
                        <a:t>Score</a:t>
                      </a:r>
                      <a:endParaRPr lang="en-IN" sz="1600" b="1">
                        <a:latin typeface="Arial Nova Cond" panose="020B0506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00050"/>
                  </a:ext>
                </a:extLst>
              </a:tr>
              <a:tr h="1093306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ova Cond" panose="020B0506020202020204" pitchFamily="34" charset="0"/>
                        </a:rPr>
                        <a:t>100</a:t>
                      </a:r>
                      <a:endParaRPr lang="en-IN" sz="1800" b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Oncology</a:t>
                      </a:r>
                    </a:p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100</a:t>
                      </a:r>
                      <a:endParaRPr lang="en-IN" sz="1800" b="0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Loyalist</a:t>
                      </a:r>
                    </a:p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140</a:t>
                      </a:r>
                      <a:endParaRPr lang="en-IN" sz="1800" b="0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20</a:t>
                      </a:r>
                      <a:endParaRPr lang="en-IN" sz="1800" b="0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40% x 140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10% x 100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30% x 100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20% x 20</a:t>
                      </a:r>
                    </a:p>
                    <a:p>
                      <a:pPr marL="0" indent="0" algn="ctr"/>
                      <a:r>
                        <a:rPr lang="en-US" sz="1400" b="1" dirty="0">
                          <a:latin typeface="Arial Nova Cond" panose="020B0506020202020204" pitchFamily="34" charset="0"/>
                        </a:rPr>
                        <a:t>Total = 100</a:t>
                      </a:r>
                      <a:endParaRPr lang="en-IN" sz="1400" b="1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7540"/>
                  </a:ext>
                </a:extLst>
              </a:tr>
              <a:tr h="1093306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ova Cond" panose="020B0506020202020204" pitchFamily="34" charset="0"/>
                        </a:rPr>
                        <a:t>40</a:t>
                      </a:r>
                      <a:endParaRPr lang="en-IN" sz="1800" b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Gynecology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algn="ctr"/>
                      <a:r>
                        <a:rPr lang="en-IN" sz="1800" b="0" dirty="0">
                          <a:latin typeface="Arial Nova Cond" panose="020B0506020202020204" pitchFamily="34" charset="0"/>
                        </a:rPr>
                        <a:t>80</a:t>
                      </a:r>
                      <a:endParaRPr lang="en-US" sz="1800" b="0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Adoption</a:t>
                      </a:r>
                    </a:p>
                    <a:p>
                      <a:pPr algn="ctr"/>
                      <a:r>
                        <a:rPr lang="en-IN" sz="1800" b="0" dirty="0"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60</a:t>
                      </a:r>
                      <a:endParaRPr lang="en-IN" sz="1800" b="0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40% x 40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10% x 80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30% x 100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20% x 60</a:t>
                      </a:r>
                    </a:p>
                    <a:p>
                      <a:pPr marL="0" indent="0" algn="ctr"/>
                      <a:r>
                        <a:rPr lang="en-US" sz="1400" b="1" dirty="0">
                          <a:latin typeface="Arial Nova Cond" panose="020B0506020202020204" pitchFamily="34" charset="0"/>
                        </a:rPr>
                        <a:t>Total = 66</a:t>
                      </a:r>
                      <a:endParaRPr lang="en-IN" sz="1400" b="1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90508"/>
                  </a:ext>
                </a:extLst>
              </a:tr>
              <a:tr h="1093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</a:t>
                      </a:r>
                      <a:r>
                        <a:rPr lang="en-IN" sz="1800" b="0">
                          <a:latin typeface="Arial Nova Cond" panose="020B0506020202020204" pitchFamily="34" charset="0"/>
                        </a:rPr>
                        <a:t>0</a:t>
                      </a: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Haematology</a:t>
                      </a:r>
                    </a:p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40</a:t>
                      </a:r>
                      <a:endParaRPr lang="en-IN" sz="1800" b="0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ova Cond" panose="020B0506020202020204" pitchFamily="34" charset="0"/>
                        </a:rPr>
                        <a:t>Expansion</a:t>
                      </a:r>
                    </a:p>
                    <a:p>
                      <a:pPr algn="ctr"/>
                      <a:r>
                        <a:rPr lang="en-IN" sz="1800" b="0" dirty="0">
                          <a:latin typeface="Arial Nova Cond" panose="020B0506020202020204" pitchFamily="34" charset="0"/>
                        </a:rPr>
                        <a:t>120</a:t>
                      </a: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High</a:t>
                      </a:r>
                    </a:p>
                    <a:p>
                      <a:pPr algn="ctr"/>
                      <a:r>
                        <a:rPr lang="en-IN" sz="1800" b="0" dirty="0"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40% x 60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10% x 40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30% x 130</a:t>
                      </a:r>
                    </a:p>
                    <a:p>
                      <a:pPr marL="0" indent="0" algn="ctr"/>
                      <a:r>
                        <a:rPr lang="en-US" sz="1000" b="0" dirty="0">
                          <a:latin typeface="Arial Nova Cond" panose="020B0506020202020204" pitchFamily="34" charset="0"/>
                        </a:rPr>
                        <a:t>20% x 100</a:t>
                      </a:r>
                    </a:p>
                    <a:p>
                      <a:pPr marL="0" indent="0" algn="ctr"/>
                      <a:r>
                        <a:rPr lang="en-US" sz="1400" b="1" dirty="0">
                          <a:latin typeface="Arial Nova Cond" panose="020B0506020202020204" pitchFamily="34" charset="0"/>
                        </a:rPr>
                        <a:t>Total = 84</a:t>
                      </a:r>
                      <a:endParaRPr lang="en-IN" sz="1400" b="1" dirty="0">
                        <a:latin typeface="Arial Nova Cond" panose="020B0506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41289"/>
                  </a:ext>
                </a:extLst>
              </a:tr>
            </a:tbl>
          </a:graphicData>
        </a:graphic>
      </p:graphicFrame>
      <p:graphicFrame>
        <p:nvGraphicFramePr>
          <p:cNvPr id="135" name="Table 134">
            <a:extLst>
              <a:ext uri="{FF2B5EF4-FFF2-40B4-BE49-F238E27FC236}">
                <a16:creationId xmlns:a16="http://schemas.microsoft.com/office/drawing/2014/main" id="{B6C3B402-DA36-E317-6DF2-F0C4DD7BF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11075"/>
              </p:ext>
            </p:extLst>
          </p:nvPr>
        </p:nvGraphicFramePr>
        <p:xfrm>
          <a:off x="1000494" y="1820490"/>
          <a:ext cx="704199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99">
                  <a:extLst>
                    <a:ext uri="{9D8B030D-6E8A-4147-A177-3AD203B41FA5}">
                      <a16:colId xmlns:a16="http://schemas.microsoft.com/office/drawing/2014/main" val="3042341604"/>
                    </a:ext>
                  </a:extLst>
                </a:gridCol>
                <a:gridCol w="1760499">
                  <a:extLst>
                    <a:ext uri="{9D8B030D-6E8A-4147-A177-3AD203B41FA5}">
                      <a16:colId xmlns:a16="http://schemas.microsoft.com/office/drawing/2014/main" val="511291596"/>
                    </a:ext>
                  </a:extLst>
                </a:gridCol>
                <a:gridCol w="1760499">
                  <a:extLst>
                    <a:ext uri="{9D8B030D-6E8A-4147-A177-3AD203B41FA5}">
                      <a16:colId xmlns:a16="http://schemas.microsoft.com/office/drawing/2014/main" val="2095944784"/>
                    </a:ext>
                  </a:extLst>
                </a:gridCol>
                <a:gridCol w="1760499">
                  <a:extLst>
                    <a:ext uri="{9D8B030D-6E8A-4147-A177-3AD203B41FA5}">
                      <a16:colId xmlns:a16="http://schemas.microsoft.com/office/drawing/2014/main" val="3484842722"/>
                    </a:ext>
                  </a:extLst>
                </a:gridCol>
              </a:tblGrid>
              <a:tr h="1485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ova Cond" panose="020B0506020202020204" pitchFamily="34" charset="0"/>
                        </a:rPr>
                        <a:t>40%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Arial Nova Cond" panose="020B0506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ova Cond" panose="020B0506020202020204" pitchFamily="34" charset="0"/>
                        </a:rPr>
                        <a:t>30%</a:t>
                      </a:r>
                      <a:endParaRPr lang="en-IN" sz="1600" b="1" dirty="0"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ova Cond" panose="020B0506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187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97452E-A6E1-6BDC-4C7B-6F638E76C736}"/>
              </a:ext>
            </a:extLst>
          </p:cNvPr>
          <p:cNvSpPr txBox="1"/>
          <p:nvPr/>
        </p:nvSpPr>
        <p:spPr>
          <a:xfrm>
            <a:off x="10162903" y="2730378"/>
            <a:ext cx="125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TIER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129-0F06-EAF1-D376-C067D5E39E7A}"/>
              </a:ext>
            </a:extLst>
          </p:cNvPr>
          <p:cNvSpPr txBox="1"/>
          <p:nvPr/>
        </p:nvSpPr>
        <p:spPr>
          <a:xfrm>
            <a:off x="10162903" y="3970513"/>
            <a:ext cx="125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TIER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CB604-4EBF-7FFC-9A91-6C8234553163}"/>
              </a:ext>
            </a:extLst>
          </p:cNvPr>
          <p:cNvSpPr txBox="1"/>
          <p:nvPr/>
        </p:nvSpPr>
        <p:spPr>
          <a:xfrm>
            <a:off x="10162903" y="5210648"/>
            <a:ext cx="125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TIER 2</a:t>
            </a:r>
          </a:p>
        </p:txBody>
      </p:sp>
    </p:spTree>
    <p:extLst>
      <p:ext uri="{BB962C8B-B14F-4D97-AF65-F5344CB8AC3E}">
        <p14:creationId xmlns:p14="http://schemas.microsoft.com/office/powerpoint/2010/main" val="242119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8">
            <a:extLst>
              <a:ext uri="{FF2B5EF4-FFF2-40B4-BE49-F238E27FC236}">
                <a16:creationId xmlns:a16="http://schemas.microsoft.com/office/drawing/2014/main" id="{F84F267C-33BF-EEBB-4667-7ACC5F522542}"/>
              </a:ext>
            </a:extLst>
          </p:cNvPr>
          <p:cNvGrpSpPr/>
          <p:nvPr/>
        </p:nvGrpSpPr>
        <p:grpSpPr>
          <a:xfrm rot="18011585">
            <a:off x="6223000" y="509360"/>
            <a:ext cx="6640285" cy="6836228"/>
            <a:chOff x="5352836" y="79620"/>
            <a:chExt cx="2896636" cy="29601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FCDE68-5AF6-F944-4A1C-24EAE380C9AB}"/>
                </a:ext>
              </a:extLst>
            </p:cNvPr>
            <p:cNvSpPr/>
            <p:nvPr/>
          </p:nvSpPr>
          <p:spPr>
            <a:xfrm>
              <a:off x="5352836" y="275269"/>
              <a:ext cx="2159765" cy="2764510"/>
            </a:xfrm>
            <a:custGeom>
              <a:avLst/>
              <a:gdLst>
                <a:gd name="connsiteX0" fmla="*/ 2108492 w 2159765"/>
                <a:gd name="connsiteY0" fmla="*/ 1782498 h 2764510"/>
                <a:gd name="connsiteX1" fmla="*/ 1960637 w 2159765"/>
                <a:gd name="connsiteY1" fmla="*/ 2315962 h 2764510"/>
                <a:gd name="connsiteX2" fmla="*/ 1276268 w 2159765"/>
                <a:gd name="connsiteY2" fmla="*/ 2711251 h 2764510"/>
                <a:gd name="connsiteX3" fmla="*/ 736452 w 2159765"/>
                <a:gd name="connsiteY3" fmla="*/ 2566724 h 2764510"/>
                <a:gd name="connsiteX4" fmla="*/ 737037 w 2159765"/>
                <a:gd name="connsiteY4" fmla="*/ 2170952 h 2764510"/>
                <a:gd name="connsiteX5" fmla="*/ 591646 w 2159765"/>
                <a:gd name="connsiteY5" fmla="*/ 1632432 h 2764510"/>
                <a:gd name="connsiteX6" fmla="*/ 395538 w 2159765"/>
                <a:gd name="connsiteY6" fmla="*/ 1579708 h 2764510"/>
                <a:gd name="connsiteX7" fmla="*/ 394395 w 2159765"/>
                <a:gd name="connsiteY7" fmla="*/ 1579708 h 2764510"/>
                <a:gd name="connsiteX8" fmla="*/ -589 w 2159765"/>
                <a:gd name="connsiteY8" fmla="*/ 1184350 h 2764510"/>
                <a:gd name="connsiteX9" fmla="*/ -1504 w 2159765"/>
                <a:gd name="connsiteY9" fmla="*/ 394618 h 2764510"/>
                <a:gd name="connsiteX10" fmla="*/ -1504 w 2159765"/>
                <a:gd name="connsiteY10" fmla="*/ 394618 h 2764510"/>
                <a:gd name="connsiteX11" fmla="*/ 51347 w 2159765"/>
                <a:gd name="connsiteY11" fmla="*/ 197185 h 2764510"/>
                <a:gd name="connsiteX12" fmla="*/ 591163 w 2159765"/>
                <a:gd name="connsiteY12" fmla="*/ 52648 h 2764510"/>
                <a:gd name="connsiteX13" fmla="*/ 1960637 w 2159765"/>
                <a:gd name="connsiteY13" fmla="*/ 842380 h 2764510"/>
                <a:gd name="connsiteX14" fmla="*/ 2105265 w 2159765"/>
                <a:gd name="connsiteY14" fmla="*/ 1381784 h 2764510"/>
                <a:gd name="connsiteX15" fmla="*/ 2104045 w 2159765"/>
                <a:gd name="connsiteY15" fmla="*/ 1774672 h 2764510"/>
                <a:gd name="connsiteX16" fmla="*/ 2108492 w 2159765"/>
                <a:gd name="connsiteY16" fmla="*/ 1782498 h 27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9765" h="2764510">
                  <a:moveTo>
                    <a:pt x="2108492" y="1782498"/>
                  </a:moveTo>
                  <a:cubicBezTo>
                    <a:pt x="2212949" y="1970474"/>
                    <a:pt x="2147673" y="2208126"/>
                    <a:pt x="1960637" y="2315962"/>
                  </a:cubicBezTo>
                  <a:lnTo>
                    <a:pt x="1276268" y="2711251"/>
                  </a:lnTo>
                  <a:cubicBezTo>
                    <a:pt x="1087250" y="2820256"/>
                    <a:pt x="845610" y="2755590"/>
                    <a:pt x="736452" y="2566724"/>
                  </a:cubicBezTo>
                  <a:cubicBezTo>
                    <a:pt x="663096" y="2439780"/>
                    <a:pt x="668458" y="2289155"/>
                    <a:pt x="737037" y="2170952"/>
                  </a:cubicBezTo>
                  <a:cubicBezTo>
                    <a:pt x="845711" y="1982137"/>
                    <a:pt x="780410" y="1741361"/>
                    <a:pt x="591646" y="1632432"/>
                  </a:cubicBezTo>
                  <a:cubicBezTo>
                    <a:pt x="529648" y="1596656"/>
                    <a:pt x="462314" y="1579784"/>
                    <a:pt x="395538" y="1579708"/>
                  </a:cubicBezTo>
                  <a:cubicBezTo>
                    <a:pt x="395132" y="1579708"/>
                    <a:pt x="394801" y="1579708"/>
                    <a:pt x="394395" y="1579708"/>
                  </a:cubicBezTo>
                  <a:cubicBezTo>
                    <a:pt x="176156" y="1579708"/>
                    <a:pt x="-589" y="1402434"/>
                    <a:pt x="-589" y="1184350"/>
                  </a:cubicBezTo>
                  <a:lnTo>
                    <a:pt x="-1504" y="394618"/>
                  </a:lnTo>
                  <a:lnTo>
                    <a:pt x="-1504" y="394618"/>
                  </a:lnTo>
                  <a:cubicBezTo>
                    <a:pt x="-1504" y="327490"/>
                    <a:pt x="15368" y="259460"/>
                    <a:pt x="51347" y="197185"/>
                  </a:cubicBezTo>
                  <a:cubicBezTo>
                    <a:pt x="160428" y="8306"/>
                    <a:pt x="402145" y="-56352"/>
                    <a:pt x="591163" y="52648"/>
                  </a:cubicBezTo>
                  <a:lnTo>
                    <a:pt x="1960637" y="842380"/>
                  </a:lnTo>
                  <a:cubicBezTo>
                    <a:pt x="2149655" y="951380"/>
                    <a:pt x="2214347" y="1192908"/>
                    <a:pt x="2105265" y="1381784"/>
                  </a:cubicBezTo>
                  <a:cubicBezTo>
                    <a:pt x="2032748" y="1507320"/>
                    <a:pt x="2037524" y="1657028"/>
                    <a:pt x="2104045" y="1774672"/>
                  </a:cubicBezTo>
                  <a:lnTo>
                    <a:pt x="2108492" y="1782498"/>
                  </a:lnTo>
                  <a:close/>
                </a:path>
              </a:pathLst>
            </a:custGeom>
            <a:solidFill>
              <a:srgbClr val="8FC7D3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9A1BE2-6F58-654D-E079-E86E376C8DD2}"/>
                </a:ext>
              </a:extLst>
            </p:cNvPr>
            <p:cNvSpPr/>
            <p:nvPr/>
          </p:nvSpPr>
          <p:spPr>
            <a:xfrm>
              <a:off x="6038881" y="79620"/>
              <a:ext cx="2210590" cy="2566313"/>
            </a:xfrm>
            <a:custGeom>
              <a:avLst/>
              <a:gdLst>
                <a:gd name="connsiteX0" fmla="*/ 2103436 w 2210590"/>
                <a:gd name="connsiteY0" fmla="*/ 1577934 h 2566313"/>
                <a:gd name="connsiteX1" fmla="*/ 2094289 w 2210590"/>
                <a:gd name="connsiteY1" fmla="*/ 1200289 h 2566313"/>
                <a:gd name="connsiteX2" fmla="*/ 2209087 w 2210590"/>
                <a:gd name="connsiteY2" fmla="*/ 789884 h 2566313"/>
                <a:gd name="connsiteX3" fmla="*/ 1419093 w 2210590"/>
                <a:gd name="connsiteY3" fmla="*/ -305 h 2566313"/>
                <a:gd name="connsiteX4" fmla="*/ 749640 w 2210590"/>
                <a:gd name="connsiteY4" fmla="*/ 370261 h 2566313"/>
                <a:gd name="connsiteX5" fmla="*/ 735588 w 2210590"/>
                <a:gd name="connsiteY5" fmla="*/ 392979 h 2566313"/>
                <a:gd name="connsiteX6" fmla="*/ 735588 w 2210590"/>
                <a:gd name="connsiteY6" fmla="*/ 392979 h 2566313"/>
                <a:gd name="connsiteX7" fmla="*/ 394649 w 2210590"/>
                <a:gd name="connsiteY7" fmla="*/ 590527 h 2566313"/>
                <a:gd name="connsiteX8" fmla="*/ 394649 w 2210590"/>
                <a:gd name="connsiteY8" fmla="*/ 590527 h 2566313"/>
                <a:gd name="connsiteX9" fmla="*/ -1504 w 2210590"/>
                <a:gd name="connsiteY9" fmla="*/ 985621 h 2566313"/>
                <a:gd name="connsiteX10" fmla="*/ 393506 w 2210590"/>
                <a:gd name="connsiteY10" fmla="*/ 1380717 h 2566313"/>
                <a:gd name="connsiteX11" fmla="*/ 393506 w 2210590"/>
                <a:gd name="connsiteY11" fmla="*/ 1380717 h 2566313"/>
                <a:gd name="connsiteX12" fmla="*/ 590985 w 2210590"/>
                <a:gd name="connsiteY12" fmla="*/ 1433644 h 2566313"/>
                <a:gd name="connsiteX13" fmla="*/ 736071 w 2210590"/>
                <a:gd name="connsiteY13" fmla="*/ 1972380 h 2566313"/>
                <a:gd name="connsiteX14" fmla="*/ 735487 w 2210590"/>
                <a:gd name="connsiteY14" fmla="*/ 2368380 h 2566313"/>
                <a:gd name="connsiteX15" fmla="*/ 1275176 w 2210590"/>
                <a:gd name="connsiteY15" fmla="*/ 2512984 h 2566313"/>
                <a:gd name="connsiteX16" fmla="*/ 1959239 w 2210590"/>
                <a:gd name="connsiteY16" fmla="*/ 2117898 h 2566313"/>
                <a:gd name="connsiteX17" fmla="*/ 1959239 w 2210590"/>
                <a:gd name="connsiteY17" fmla="*/ 2117898 h 2566313"/>
                <a:gd name="connsiteX18" fmla="*/ 2147038 w 2210590"/>
                <a:gd name="connsiteY18" fmla="*/ 1862740 h 2566313"/>
                <a:gd name="connsiteX19" fmla="*/ 2103512 w 2210590"/>
                <a:gd name="connsiteY19" fmla="*/ 1577853 h 2566313"/>
                <a:gd name="connsiteX20" fmla="*/ 2103512 w 2210590"/>
                <a:gd name="connsiteY20" fmla="*/ 1577853 h 25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90" h="2566313">
                  <a:moveTo>
                    <a:pt x="2103436" y="1577934"/>
                  </a:moveTo>
                  <a:cubicBezTo>
                    <a:pt x="2033891" y="1457432"/>
                    <a:pt x="2035364" y="1315609"/>
                    <a:pt x="2094289" y="1200289"/>
                  </a:cubicBezTo>
                  <a:cubicBezTo>
                    <a:pt x="2167111" y="1080691"/>
                    <a:pt x="2209087" y="940184"/>
                    <a:pt x="2209087" y="789884"/>
                  </a:cubicBezTo>
                  <a:cubicBezTo>
                    <a:pt x="2209087" y="353468"/>
                    <a:pt x="1855392" y="-305"/>
                    <a:pt x="1419093" y="-305"/>
                  </a:cubicBezTo>
                  <a:cubicBezTo>
                    <a:pt x="1136925" y="-305"/>
                    <a:pt x="889390" y="147690"/>
                    <a:pt x="749640" y="370261"/>
                  </a:cubicBezTo>
                  <a:cubicBezTo>
                    <a:pt x="744710" y="377668"/>
                    <a:pt x="740035" y="385242"/>
                    <a:pt x="735588" y="392979"/>
                  </a:cubicBezTo>
                  <a:lnTo>
                    <a:pt x="735588" y="392979"/>
                  </a:lnTo>
                  <a:cubicBezTo>
                    <a:pt x="662664" y="519245"/>
                    <a:pt x="530588" y="590032"/>
                    <a:pt x="394649" y="590527"/>
                  </a:cubicBezTo>
                  <a:cubicBezTo>
                    <a:pt x="394243" y="590527"/>
                    <a:pt x="395056" y="590527"/>
                    <a:pt x="394649" y="590527"/>
                  </a:cubicBezTo>
                  <a:cubicBezTo>
                    <a:pt x="176487" y="590527"/>
                    <a:pt x="-1504" y="767413"/>
                    <a:pt x="-1504" y="985621"/>
                  </a:cubicBezTo>
                  <a:cubicBezTo>
                    <a:pt x="-1504" y="1203829"/>
                    <a:pt x="175343" y="1380717"/>
                    <a:pt x="393506" y="1380717"/>
                  </a:cubicBezTo>
                  <a:cubicBezTo>
                    <a:pt x="393836" y="1380717"/>
                    <a:pt x="393175" y="1380717"/>
                    <a:pt x="393506" y="1380717"/>
                  </a:cubicBezTo>
                  <a:cubicBezTo>
                    <a:pt x="460306" y="1380798"/>
                    <a:pt x="528936" y="1397837"/>
                    <a:pt x="590985" y="1433644"/>
                  </a:cubicBezTo>
                  <a:cubicBezTo>
                    <a:pt x="779597" y="1542542"/>
                    <a:pt x="844364" y="1783540"/>
                    <a:pt x="736071" y="1972380"/>
                  </a:cubicBezTo>
                  <a:cubicBezTo>
                    <a:pt x="667441" y="2090735"/>
                    <a:pt x="662181" y="2241437"/>
                    <a:pt x="735487" y="2368380"/>
                  </a:cubicBezTo>
                  <a:cubicBezTo>
                    <a:pt x="844542" y="2557348"/>
                    <a:pt x="1086234" y="2622141"/>
                    <a:pt x="1275176" y="2512984"/>
                  </a:cubicBezTo>
                  <a:lnTo>
                    <a:pt x="1959239" y="2117898"/>
                  </a:lnTo>
                  <a:lnTo>
                    <a:pt x="1959239" y="2117898"/>
                  </a:lnTo>
                  <a:cubicBezTo>
                    <a:pt x="2051347" y="2064716"/>
                    <a:pt x="2121781" y="1974667"/>
                    <a:pt x="2147038" y="1862740"/>
                  </a:cubicBezTo>
                  <a:cubicBezTo>
                    <a:pt x="2169830" y="1761655"/>
                    <a:pt x="2151637" y="1660905"/>
                    <a:pt x="2103512" y="1577853"/>
                  </a:cubicBezTo>
                  <a:lnTo>
                    <a:pt x="2103512" y="1577853"/>
                  </a:lnTo>
                  <a:close/>
                </a:path>
              </a:pathLst>
            </a:custGeom>
            <a:solidFill>
              <a:srgbClr val="279396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A20687-5682-3420-8A36-C8D45C866E3B}"/>
                </a:ext>
              </a:extLst>
            </p:cNvPr>
            <p:cNvSpPr/>
            <p:nvPr/>
          </p:nvSpPr>
          <p:spPr>
            <a:xfrm>
              <a:off x="6038881" y="658947"/>
              <a:ext cx="1473728" cy="1986988"/>
            </a:xfrm>
            <a:custGeom>
              <a:avLst/>
              <a:gdLst>
                <a:gd name="connsiteX0" fmla="*/ 1274718 w 1473728"/>
                <a:gd name="connsiteY0" fmla="*/ 457798 h 1986988"/>
                <a:gd name="connsiteX1" fmla="*/ 481777 w 1473728"/>
                <a:gd name="connsiteY1" fmla="*/ -305 h 1986988"/>
                <a:gd name="connsiteX2" fmla="*/ 394547 w 1473728"/>
                <a:gd name="connsiteY2" fmla="*/ 9991 h 1986988"/>
                <a:gd name="connsiteX3" fmla="*/ -1504 w 1473728"/>
                <a:gd name="connsiteY3" fmla="*/ 405333 h 1986988"/>
                <a:gd name="connsiteX4" fmla="*/ 393404 w 1473728"/>
                <a:gd name="connsiteY4" fmla="*/ 800673 h 1986988"/>
                <a:gd name="connsiteX5" fmla="*/ 590858 w 1473728"/>
                <a:gd name="connsiteY5" fmla="*/ 853633 h 1986988"/>
                <a:gd name="connsiteX6" fmla="*/ 735919 w 1473728"/>
                <a:gd name="connsiteY6" fmla="*/ 1392697 h 1986988"/>
                <a:gd name="connsiteX7" fmla="*/ 735334 w 1473728"/>
                <a:gd name="connsiteY7" fmla="*/ 1788952 h 1986988"/>
                <a:gd name="connsiteX8" fmla="*/ 1258761 w 1473728"/>
                <a:gd name="connsiteY8" fmla="*/ 1942473 h 1986988"/>
                <a:gd name="connsiteX9" fmla="*/ 1274718 w 1473728"/>
                <a:gd name="connsiteY9" fmla="*/ 1933250 h 1986988"/>
                <a:gd name="connsiteX10" fmla="*/ 1422472 w 1473728"/>
                <a:gd name="connsiteY10" fmla="*/ 1399126 h 1986988"/>
                <a:gd name="connsiteX11" fmla="*/ 1418025 w 1473728"/>
                <a:gd name="connsiteY11" fmla="*/ 1391300 h 1986988"/>
                <a:gd name="connsiteX12" fmla="*/ 1419270 w 1473728"/>
                <a:gd name="connsiteY12" fmla="*/ 997934 h 1986988"/>
                <a:gd name="connsiteX13" fmla="*/ 1274718 w 1473728"/>
                <a:gd name="connsiteY13" fmla="*/ 457879 h 198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28" h="1986988">
                  <a:moveTo>
                    <a:pt x="1274718" y="457798"/>
                  </a:moveTo>
                  <a:lnTo>
                    <a:pt x="481777" y="-305"/>
                  </a:lnTo>
                  <a:cubicBezTo>
                    <a:pt x="453217" y="6284"/>
                    <a:pt x="424022" y="9910"/>
                    <a:pt x="394547" y="9991"/>
                  </a:cubicBezTo>
                  <a:cubicBezTo>
                    <a:pt x="176461" y="9991"/>
                    <a:pt x="-1504" y="186988"/>
                    <a:pt x="-1504" y="405333"/>
                  </a:cubicBezTo>
                  <a:cubicBezTo>
                    <a:pt x="-1504" y="623676"/>
                    <a:pt x="175292" y="800673"/>
                    <a:pt x="393404" y="800673"/>
                  </a:cubicBezTo>
                  <a:cubicBezTo>
                    <a:pt x="460204" y="800757"/>
                    <a:pt x="528834" y="817807"/>
                    <a:pt x="590858" y="853633"/>
                  </a:cubicBezTo>
                  <a:cubicBezTo>
                    <a:pt x="779419" y="962598"/>
                    <a:pt x="844187" y="1203755"/>
                    <a:pt x="735919" y="1392697"/>
                  </a:cubicBezTo>
                  <a:cubicBezTo>
                    <a:pt x="667289" y="1511129"/>
                    <a:pt x="662029" y="1661932"/>
                    <a:pt x="735334" y="1788952"/>
                  </a:cubicBezTo>
                  <a:cubicBezTo>
                    <a:pt x="841290" y="1972685"/>
                    <a:pt x="1072487" y="2039079"/>
                    <a:pt x="1258761" y="1942473"/>
                  </a:cubicBezTo>
                  <a:lnTo>
                    <a:pt x="1274718" y="1933250"/>
                  </a:lnTo>
                  <a:cubicBezTo>
                    <a:pt x="1461628" y="1825185"/>
                    <a:pt x="1526878" y="1587331"/>
                    <a:pt x="1422472" y="1399126"/>
                  </a:cubicBezTo>
                  <a:lnTo>
                    <a:pt x="1418025" y="1391300"/>
                  </a:lnTo>
                  <a:cubicBezTo>
                    <a:pt x="1351555" y="1273427"/>
                    <a:pt x="1346778" y="1123536"/>
                    <a:pt x="1419270" y="997934"/>
                  </a:cubicBezTo>
                  <a:cubicBezTo>
                    <a:pt x="1528276" y="808827"/>
                    <a:pt x="1463610" y="567093"/>
                    <a:pt x="1274718" y="457879"/>
                  </a:cubicBezTo>
                  <a:close/>
                </a:path>
              </a:pathLst>
            </a:custGeom>
            <a:solidFill>
              <a:schemeClr val="accent2"/>
            </a:solidFill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598B9C8-77A8-3058-6E2A-F270B3CB745E}"/>
              </a:ext>
            </a:extLst>
          </p:cNvPr>
          <p:cNvSpPr txBox="1">
            <a:spLocks/>
          </p:cNvSpPr>
          <p:nvPr/>
        </p:nvSpPr>
        <p:spPr>
          <a:xfrm>
            <a:off x="604838" y="1471617"/>
            <a:ext cx="5861276" cy="22763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00" normalizeH="0" baseline="0" noProof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Kisqali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B8BB5-6546-F5B5-D3FD-EAAF239C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2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CB9E1FAE-AE79-A8A9-3ACC-8D35117EF3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9E1FAE-AE79-A8A9-3ACC-8D35117E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C6AD3C6-5432-5F05-2D52-D055DEBFB3D6}"/>
              </a:ext>
            </a:extLst>
          </p:cNvPr>
          <p:cNvSpPr txBox="1">
            <a:spLocks/>
          </p:cNvSpPr>
          <p:nvPr/>
        </p:nvSpPr>
        <p:spPr>
          <a:xfrm>
            <a:off x="542621" y="205495"/>
            <a:ext cx="11512326" cy="555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KISQALI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STAGE: Growth</a:t>
            </a:r>
            <a:br>
              <a:rPr kumimoji="0" lang="en-IN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IN" sz="3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C57E09-C49C-95C1-239C-50CBBAFF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96408"/>
              </p:ext>
            </p:extLst>
          </p:nvPr>
        </p:nvGraphicFramePr>
        <p:xfrm>
          <a:off x="8263337" y="2316634"/>
          <a:ext cx="3637443" cy="2028788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Innovation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&gt;25% CDKS VS HORMONAL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11%-25% CDKS VS HORMONAL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0%-10% CDKS VS HORMONAL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38BD33-49DE-A7DB-A859-906CC0B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51941"/>
              </p:ext>
            </p:extLst>
          </p:nvPr>
        </p:nvGraphicFramePr>
        <p:xfrm>
          <a:off x="439896" y="2316634"/>
          <a:ext cx="2111521" cy="2220427"/>
        </p:xfrm>
        <a:graphic>
          <a:graphicData uri="http://schemas.openxmlformats.org/drawingml/2006/table">
            <a:tbl>
              <a:tblPr/>
              <a:tblGrid>
                <a:gridCol w="1239763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871758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Market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Abemaciclib</a:t>
                      </a: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Palbociclib</a:t>
                      </a: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Ribociclib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Hormonal Therapy</a:t>
                      </a:r>
                    </a:p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prescriptions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0BC4B5-E99B-8968-189E-0DEA73C2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78144"/>
              </p:ext>
            </p:extLst>
          </p:nvPr>
        </p:nvGraphicFramePr>
        <p:xfrm>
          <a:off x="2647406" y="2316634"/>
          <a:ext cx="1771811" cy="2535985"/>
        </p:xfrm>
        <a:graphic>
          <a:graphicData uri="http://schemas.openxmlformats.org/drawingml/2006/table">
            <a:tbl>
              <a:tblPr/>
              <a:tblGrid>
                <a:gridCol w="1117815">
                  <a:extLst>
                    <a:ext uri="{9D8B030D-6E8A-4147-A177-3AD203B41FA5}">
                      <a16:colId xmlns:a16="http://schemas.microsoft.com/office/drawing/2014/main" val="2321963324"/>
                    </a:ext>
                  </a:extLst>
                </a:gridCol>
                <a:gridCol w="653996">
                  <a:extLst>
                    <a:ext uri="{9D8B030D-6E8A-4147-A177-3AD203B41FA5}">
                      <a16:colId xmlns:a16="http://schemas.microsoft.com/office/drawing/2014/main" val="3973014528"/>
                    </a:ext>
                  </a:extLst>
                </a:gridCol>
              </a:tblGrid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Profile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0608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Oncology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8667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Gynecology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102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Haematology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0216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Others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907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7CF23F-E99C-4A58-C731-80DC1880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83386"/>
              </p:ext>
            </p:extLst>
          </p:nvPr>
        </p:nvGraphicFramePr>
        <p:xfrm>
          <a:off x="4517379" y="2316634"/>
          <a:ext cx="3637443" cy="3008502"/>
        </p:xfrm>
        <a:graphic>
          <a:graphicData uri="http://schemas.openxmlformats.org/drawingml/2006/table">
            <a:tbl>
              <a:tblPr/>
              <a:tblGrid>
                <a:gridCol w="1511615">
                  <a:extLst>
                    <a:ext uri="{9D8B030D-6E8A-4147-A177-3AD203B41FA5}">
                      <a16:colId xmlns:a16="http://schemas.microsoft.com/office/drawing/2014/main" val="2646580020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60519094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967571826"/>
                    </a:ext>
                  </a:extLst>
                </a:gridCol>
              </a:tblGrid>
              <a:tr h="4725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Current 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Desc</a:t>
                      </a:r>
                      <a:endParaRPr lang="en-IN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232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LOYALIST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(75%-100%)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7220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EXPANSION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(50%-75%)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6881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(25%-50%)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56989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TRIALIST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(0%-25%) 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549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PRESCRIBER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3025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7727BAE2-FE32-DC9A-FDDE-BE3FCABE3E12}"/>
              </a:ext>
            </a:extLst>
          </p:cNvPr>
          <p:cNvGrpSpPr/>
          <p:nvPr/>
        </p:nvGrpSpPr>
        <p:grpSpPr>
          <a:xfrm>
            <a:off x="435736" y="1014119"/>
            <a:ext cx="11516974" cy="836137"/>
            <a:chOff x="435736" y="1014119"/>
            <a:chExt cx="11516974" cy="83613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A0924A2-1024-3D34-47EF-100A646B944F}"/>
                </a:ext>
              </a:extLst>
            </p:cNvPr>
            <p:cNvSpPr/>
            <p:nvPr/>
          </p:nvSpPr>
          <p:spPr>
            <a:xfrm>
              <a:off x="440384" y="1028375"/>
              <a:ext cx="11512326" cy="4065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7" name="Graphic 56" descr="User with solid fill">
              <a:extLst>
                <a:ext uri="{FF2B5EF4-FFF2-40B4-BE49-F238E27FC236}">
                  <a16:creationId xmlns:a16="http://schemas.microsoft.com/office/drawing/2014/main" id="{12733BDA-B0CA-C533-2C80-B39630C3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70386" y="1014600"/>
              <a:ext cx="349338" cy="394250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40D7D0-D97A-4AC0-913E-51F11A96BBBE}"/>
                </a:ext>
              </a:extLst>
            </p:cNvPr>
            <p:cNvSpPr/>
            <p:nvPr/>
          </p:nvSpPr>
          <p:spPr>
            <a:xfrm>
              <a:off x="9372599" y="1033353"/>
              <a:ext cx="2569605" cy="387303"/>
            </a:xfrm>
            <a:prstGeom prst="rect">
              <a:avLst/>
            </a:prstGeom>
            <a:solidFill>
              <a:srgbClr val="2753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FF335F6-2092-5D48-93E0-041C33224EFF}"/>
                </a:ext>
              </a:extLst>
            </p:cNvPr>
            <p:cNvSpPr/>
            <p:nvPr/>
          </p:nvSpPr>
          <p:spPr>
            <a:xfrm>
              <a:off x="4572615" y="1087934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Profile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87BF57-6DA3-62B1-45CD-4D03429ABBED}"/>
                </a:ext>
              </a:extLst>
            </p:cNvPr>
            <p:cNvSpPr/>
            <p:nvPr/>
          </p:nvSpPr>
          <p:spPr>
            <a:xfrm>
              <a:off x="9918234" y="1038759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Innovation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4B2B8C-5298-9F2A-EA67-0FC5DD23AA2F}"/>
                </a:ext>
              </a:extLst>
            </p:cNvPr>
            <p:cNvSpPr txBox="1"/>
            <p:nvPr/>
          </p:nvSpPr>
          <p:spPr>
            <a:xfrm>
              <a:off x="2162875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4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6B487E-2B14-6B69-E850-653DE8FC9AB2}"/>
                </a:ext>
              </a:extLst>
            </p:cNvPr>
            <p:cNvSpPr txBox="1"/>
            <p:nvPr/>
          </p:nvSpPr>
          <p:spPr>
            <a:xfrm>
              <a:off x="10429787" y="1470549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20%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8C9F28-07FB-6239-DBCB-F36EE8E487CF}"/>
                </a:ext>
              </a:extLst>
            </p:cNvPr>
            <p:cNvSpPr txBox="1"/>
            <p:nvPr/>
          </p:nvSpPr>
          <p:spPr>
            <a:xfrm>
              <a:off x="5217515" y="1480924"/>
              <a:ext cx="868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000000"/>
                  </a:solidFill>
                  <a:latin typeface="Arial Nova Cond" panose="020B0506020202020204" pitchFamily="34" charset="0"/>
                </a:rPr>
                <a:t>1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1C7EB96-3B6E-D90F-1F09-5B5DE78A35C1}"/>
                </a:ext>
              </a:extLst>
            </p:cNvPr>
            <p:cNvSpPr/>
            <p:nvPr/>
          </p:nvSpPr>
          <p:spPr>
            <a:xfrm>
              <a:off x="6095999" y="1038759"/>
              <a:ext cx="3276599" cy="385192"/>
            </a:xfrm>
            <a:prstGeom prst="rect">
              <a:avLst/>
            </a:prstGeom>
            <a:solidFill>
              <a:srgbClr val="022A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           </a:t>
              </a: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Adoption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99C5682-5515-7CF1-5F38-234FC5BE839A}"/>
                </a:ext>
              </a:extLst>
            </p:cNvPr>
            <p:cNvSpPr txBox="1"/>
            <p:nvPr/>
          </p:nvSpPr>
          <p:spPr>
            <a:xfrm>
              <a:off x="7734298" y="1480924"/>
              <a:ext cx="669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30%</a:t>
              </a:r>
              <a:endParaRPr kumimoji="0" lang="en-I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6" name="Graphic 65" descr="DNA with solid fill">
              <a:extLst>
                <a:ext uri="{FF2B5EF4-FFF2-40B4-BE49-F238E27FC236}">
                  <a16:creationId xmlns:a16="http://schemas.microsoft.com/office/drawing/2014/main" id="{E9245180-B87E-7BCC-FD62-B328B2DD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532624">
              <a:off x="9866010" y="1052080"/>
              <a:ext cx="351019" cy="351019"/>
            </a:xfrm>
            <a:prstGeom prst="rect">
              <a:avLst/>
            </a:prstGeom>
          </p:spPr>
        </p:pic>
        <p:pic>
          <p:nvPicPr>
            <p:cNvPr id="67" name="Graphic 66" descr="First aid kit with solid fill">
              <a:extLst>
                <a:ext uri="{FF2B5EF4-FFF2-40B4-BE49-F238E27FC236}">
                  <a16:creationId xmlns:a16="http://schemas.microsoft.com/office/drawing/2014/main" id="{B0404BEF-F9BB-ABC8-65FB-05FF2CD13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8784" y="1038759"/>
              <a:ext cx="312298" cy="358409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91E03D-9227-6BB3-431D-00595CF52C34}"/>
                </a:ext>
              </a:extLst>
            </p:cNvPr>
            <p:cNvSpPr/>
            <p:nvPr/>
          </p:nvSpPr>
          <p:spPr>
            <a:xfrm>
              <a:off x="435736" y="1025080"/>
              <a:ext cx="4203500" cy="415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9" name="Graphic 68" descr="Mountains with solid fill">
              <a:extLst>
                <a:ext uri="{FF2B5EF4-FFF2-40B4-BE49-F238E27FC236}">
                  <a16:creationId xmlns:a16="http://schemas.microsoft.com/office/drawing/2014/main" id="{1F472E8E-EAED-71A3-0380-C48BDBCA1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21797" y="1014119"/>
              <a:ext cx="341338" cy="394252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6CD9DF-BDFD-200F-6340-7ACC627B3A55}"/>
                </a:ext>
              </a:extLst>
            </p:cNvPr>
            <p:cNvSpPr/>
            <p:nvPr/>
          </p:nvSpPr>
          <p:spPr>
            <a:xfrm>
              <a:off x="1988866" y="1080651"/>
              <a:ext cx="1824067" cy="28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 pitchFamily="34" charset="0"/>
                </a:rPr>
                <a:t>Potential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B4A374-E088-BE24-34FE-875469D0E7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25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5XDcnMAj04fBq5jNcZL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Reimagining_Medicine_PPT_16x9_070923" id="{455FDF3F-11C0-4895-A24F-CE9435EEA844}" vid="{5CEC042C-CB45-4A7A-9F6F-EBA41515D1A7}"/>
    </a:ext>
  </a:extLst>
</a:theme>
</file>

<file path=ppt/theme/theme3.xml><?xml version="1.0" encoding="utf-8"?>
<a:theme xmlns:a="http://schemas.openxmlformats.org/drawingml/2006/main" name="1_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NVS">
      <a:dk1>
        <a:srgbClr val="000000"/>
      </a:dk1>
      <a:lt1>
        <a:srgbClr val="FFFFFF"/>
      </a:lt1>
      <a:dk2>
        <a:srgbClr val="0260A9"/>
      </a:dk2>
      <a:lt2>
        <a:srgbClr val="E7E6E6"/>
      </a:lt2>
      <a:accent1>
        <a:srgbClr val="085EA9"/>
      </a:accent1>
      <a:accent2>
        <a:srgbClr val="EC9A1B"/>
      </a:accent2>
      <a:accent3>
        <a:srgbClr val="E64920"/>
      </a:accent3>
      <a:accent4>
        <a:srgbClr val="000000"/>
      </a:accent4>
      <a:accent5>
        <a:srgbClr val="3E415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1960</Words>
  <Application>Microsoft Office PowerPoint</Application>
  <PresentationFormat>Widescreen</PresentationFormat>
  <Paragraphs>801</Paragraphs>
  <Slides>23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Ping LCG Medium</vt:lpstr>
      <vt:lpstr>Aptos</vt:lpstr>
      <vt:lpstr>Aptos Display</vt:lpstr>
      <vt:lpstr>Aptos Narrow</vt:lpstr>
      <vt:lpstr>Arial</vt:lpstr>
      <vt:lpstr>Arial Black</vt:lpstr>
      <vt:lpstr>Arial Nova Cond</vt:lpstr>
      <vt:lpstr>Calibri</vt:lpstr>
      <vt:lpstr>Georgia</vt:lpstr>
      <vt:lpstr>Roboto</vt:lpstr>
      <vt:lpstr>Wingdings</vt:lpstr>
      <vt:lpstr>Office Theme</vt:lpstr>
      <vt:lpstr>Novartis | Reimagining Medicine</vt:lpstr>
      <vt:lpstr>1_Novartis | Reimagining Medicine</vt:lpstr>
      <vt:lpstr>2_Office Theme</vt:lpstr>
      <vt:lpstr>think-cell Slide</vt:lpstr>
      <vt:lpstr>PowerPoint Presentation</vt:lpstr>
      <vt:lpstr>Maximizing value  through Life Cycle Management </vt:lpstr>
      <vt:lpstr>Weights for the value drivers are dependent on multiple factors and could change over the brand lifecycle</vt:lpstr>
      <vt:lpstr>Weights for the value drivers are dependent on multiple factors and could change over the brand lifecycle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Londono Florez, Manuela</dc:creator>
  <cp:lastModifiedBy>Rojas, Guillermo-1 (Ext)</cp:lastModifiedBy>
  <cp:revision>4</cp:revision>
  <dcterms:created xsi:type="dcterms:W3CDTF">2024-08-29T16:46:28Z</dcterms:created>
  <dcterms:modified xsi:type="dcterms:W3CDTF">2024-09-10T14:53:58Z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2024-08-29T18:28:06Z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3d445cab-dd61-42c8-b2f8-78c13d257fe0</vt:lpwstr>
  </property>
  <property fmtid="{D5CDD505-2E9C-101B-9397-08002B2CF9AE}" pid="8" name="MSIP_Label_3c9bec58-8084-492e-8360-0e1cfe36408c_ContentBits">
    <vt:lpwstr>0</vt:lpwstr>
  </property>
</Properties>
</file>